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7" r:id="rId5"/>
    <p:sldId id="338" r:id="rId6"/>
    <p:sldId id="340" r:id="rId7"/>
    <p:sldId id="347" r:id="rId8"/>
    <p:sldId id="341" r:id="rId9"/>
    <p:sldId id="345" r:id="rId10"/>
    <p:sldId id="342" r:id="rId11"/>
    <p:sldId id="349" r:id="rId12"/>
    <p:sldId id="344" r:id="rId13"/>
    <p:sldId id="343" r:id="rId14"/>
    <p:sldId id="348" r:id="rId15"/>
  </p:sldIdLst>
  <p:sldSz cx="9144000" cy="6858000" type="screen4x3"/>
  <p:notesSz cx="6888163" cy="100218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Galloway"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6E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08" autoAdjust="0"/>
    <p:restoredTop sz="59045" autoAdjust="0"/>
  </p:normalViewPr>
  <p:slideViewPr>
    <p:cSldViewPr>
      <p:cViewPr varScale="1">
        <p:scale>
          <a:sx n="47" d="100"/>
          <a:sy n="47" d="100"/>
        </p:scale>
        <p:origin x="1987" y="58"/>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112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23T06:13:58.693" idx="1">
    <p:pos x="10" y="10"/>
    <p:text/>
  </p:cm>
  <p:cm authorId="1" dt="2019-09-23T06:14:00.857" idx="2">
    <p:pos x="146" y="146"/>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ED6298-F97E-41EC-AC4E-92868A38F39D}"/>
              </a:ext>
            </a:extLst>
          </p:cNvPr>
          <p:cNvSpPr>
            <a:spLocks noGrp="1"/>
          </p:cNvSpPr>
          <p:nvPr>
            <p:ph type="hdr" sz="quarter"/>
          </p:nvPr>
        </p:nvSpPr>
        <p:spPr>
          <a:xfrm>
            <a:off x="0" y="0"/>
            <a:ext cx="2986088" cy="501650"/>
          </a:xfrm>
          <a:prstGeom prst="rect">
            <a:avLst/>
          </a:prstGeom>
        </p:spPr>
        <p:txBody>
          <a:bodyPr vert="horz" lIns="96169" tIns="48084" rIns="96169" bIns="48084" rtlCol="0"/>
          <a:lstStyle>
            <a:lvl1pPr algn="l" eaLnBrk="1" hangingPunct="1">
              <a:defRPr sz="13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AEFC4D47-AD93-4DF5-B5F9-BF8FBE1DC4AB}"/>
              </a:ext>
            </a:extLst>
          </p:cNvPr>
          <p:cNvSpPr>
            <a:spLocks noGrp="1"/>
          </p:cNvSpPr>
          <p:nvPr>
            <p:ph type="dt" sz="quarter" idx="1"/>
          </p:nvPr>
        </p:nvSpPr>
        <p:spPr>
          <a:xfrm>
            <a:off x="3900488" y="0"/>
            <a:ext cx="2986087" cy="501650"/>
          </a:xfrm>
          <a:prstGeom prst="rect">
            <a:avLst/>
          </a:prstGeom>
        </p:spPr>
        <p:txBody>
          <a:bodyPr vert="horz" lIns="96169" tIns="48084" rIns="96169" bIns="48084" rtlCol="0"/>
          <a:lstStyle>
            <a:lvl1pPr algn="r" eaLnBrk="1" hangingPunct="1">
              <a:defRPr sz="1300">
                <a:latin typeface="Arial" charset="0"/>
                <a:cs typeface="Arial" charset="0"/>
              </a:defRPr>
            </a:lvl1pPr>
          </a:lstStyle>
          <a:p>
            <a:pPr>
              <a:defRPr/>
            </a:pPr>
            <a:fld id="{DBDAEDD0-7A11-48F6-BFDA-00875B577126}" type="datetimeFigureOut">
              <a:rPr lang="en-GB"/>
              <a:pPr>
                <a:defRPr/>
              </a:pPr>
              <a:t>07/10/2019</a:t>
            </a:fld>
            <a:endParaRPr lang="en-GB"/>
          </a:p>
        </p:txBody>
      </p:sp>
      <p:sp>
        <p:nvSpPr>
          <p:cNvPr id="4" name="Footer Placeholder 3">
            <a:extLst>
              <a:ext uri="{FF2B5EF4-FFF2-40B4-BE49-F238E27FC236}">
                <a16:creationId xmlns:a16="http://schemas.microsoft.com/office/drawing/2014/main" id="{62A02826-502D-4237-812E-EDE4AC061BF5}"/>
              </a:ext>
            </a:extLst>
          </p:cNvPr>
          <p:cNvSpPr>
            <a:spLocks noGrp="1"/>
          </p:cNvSpPr>
          <p:nvPr>
            <p:ph type="ftr" sz="quarter" idx="2"/>
          </p:nvPr>
        </p:nvSpPr>
        <p:spPr>
          <a:xfrm>
            <a:off x="0" y="9518650"/>
            <a:ext cx="2986088" cy="501650"/>
          </a:xfrm>
          <a:prstGeom prst="rect">
            <a:avLst/>
          </a:prstGeom>
        </p:spPr>
        <p:txBody>
          <a:bodyPr vert="horz" lIns="96169" tIns="48084" rIns="96169" bIns="48084" rtlCol="0" anchor="b"/>
          <a:lstStyle>
            <a:lvl1pPr algn="l" eaLnBrk="1" hangingPunct="1">
              <a:defRPr sz="1300">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8406539B-0E95-4545-9D6B-BB38E59BC4B1}"/>
              </a:ext>
            </a:extLst>
          </p:cNvPr>
          <p:cNvSpPr>
            <a:spLocks noGrp="1"/>
          </p:cNvSpPr>
          <p:nvPr>
            <p:ph type="sldNum" sz="quarter" idx="3"/>
          </p:nvPr>
        </p:nvSpPr>
        <p:spPr>
          <a:xfrm>
            <a:off x="3900488" y="9518650"/>
            <a:ext cx="2986087" cy="501650"/>
          </a:xfrm>
          <a:prstGeom prst="rect">
            <a:avLst/>
          </a:prstGeom>
        </p:spPr>
        <p:txBody>
          <a:bodyPr vert="horz" wrap="square" lIns="96169" tIns="48084" rIns="96169" bIns="48084" numCol="1" anchor="b" anchorCtr="0" compatLnSpc="1">
            <a:prstTxWarp prst="textNoShape">
              <a:avLst/>
            </a:prstTxWarp>
          </a:bodyPr>
          <a:lstStyle>
            <a:lvl1pPr algn="r" eaLnBrk="1" hangingPunct="1">
              <a:defRPr sz="1300"/>
            </a:lvl1pPr>
          </a:lstStyle>
          <a:p>
            <a:pPr>
              <a:defRPr/>
            </a:pPr>
            <a:fld id="{CC138581-89B8-40E4-8AE5-94644E24780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7.50716" units="1/cm"/>
          <inkml:channelProperty channel="Y" name="resolution" value="27.48092" units="1/cm"/>
          <inkml:channelProperty channel="T" name="resolution" value="1" units="1/dev"/>
        </inkml:channelProperties>
      </inkml:inkSource>
      <inkml:timestamp xml:id="ts0" timeString="2019-09-25T08:43:20.360"/>
    </inkml:context>
    <inkml:brush xml:id="br0">
      <inkml:brushProperty name="width" value="0.2" units="cm"/>
      <inkml:brushProperty name="height" value="0.4" units="cm"/>
      <inkml:brushProperty name="color" value="#00FFFF"/>
      <inkml:brushProperty name="tip" value="rectangle"/>
      <inkml:brushProperty name="rasterOp" value="maskPen"/>
      <inkml:brushProperty name="fitToCurve" value="1"/>
    </inkml:brush>
  </inkml:definitions>
  <inkml:trace contextRef="#ctx0" brushRef="#br0">2559 2955 0,'-68'0'172,"34"0"-157,-34 0-15,0 0 16,-33 0-16,66 0 16,-32 0-16,-36-38 15,69 38-15,-35 0 16,-32 0-16,67 0 16,-103 0-16,104 0 15,-103 0-15,102 0 16,-1 0-16,2 0 15,-1 0-15,-1 0 16,2 0-16,-1 0 16,-35 0-16,36 0 15,-1-37 1,-34 37-16,34 0 16,-1 0 30,3 0-30,-37 0-16,34-74 16,2 74-1,-36-74-15,35 1 0,-34 37 16,35-1-16,-1-37 16,-34 0-16,33 1 15,2 73-15,-2-74 16,1 1-16,1 35 15,-2 38-15,2-72 16,33 34-16,-35 38 16,2-73-16,-1-1 15,34 37-15,-35-73 16,2 36-16,33 1 16,0 36-16,0 0 15,-34 0-15,34 1 16,0-2-16,0 2 15,0-1-15,0-1 16,-35-35-16,35 37 16,0 0-16,0-39 15,0 1-15,0 0 16,0-35-16,0 72 16,0 0-16,35-36 0,-1-38 15,34 37 1,-34 38-1,-34-1-15,33-1 16,2 38 0,-35-36-16,33 36 15,2-36 1,32 36-16,-67-38 16,68 1-16,-33 37 15,-1 0-15,34 0 16,0-72-16,-1 34 15,2 38-15,-36-37 16,36 37-16,-2 0 16,2-36-16,-1 36 15,-1 0-15,2-38 16,-2 38-16,70 0 16,-1-36-16,-69 36 15,36 0-15,-1 0 16,-35 0-16,2 0 15,-1 0-15,1 0 16,-36 0 0,36 0-16,-37 0 15,37 0 1,-36 0 0,2 0-16,33 0 15,-34 0 1,0 0-16,-34 36 15,34-36-15,34 0 16,-33 0 0,-2 38-16,1-38 0,0 0 15,0 36 1,1-36-16,-2 37 16,1-37-16,34 38 0,-34 34 15,0-72 1,1 37-16,-2 37 31,1-74-31,1 36 16,-2 2-1,1-1 1,-34-1-16,34-36 31,1 38-15,-35-2-16,33-36 0,-33 73 15,0-35 1,34-2-16,1-36 16,-35 37-16,33 0 15,1 0 1,-34-1 0,0 2-1,35-38-15,-35 35 16,33 3-1,-33-2-15,0 38 16,0-37-16,0 1 16,0-2-1,0 0 1,0 2 0,0-3-16,0 3 15,0-1-15,0-1 16,0 2-1,34-2-15,-34 1 16,0 0-16,0 0 0,0 0 16,0-1-16,35 1 15,-35 0 1,0-1-16,0 2 0,0-2 16,0 1-16,0 0 15,0 0-15,0-1 16,-35 1-16,35 1 15,0-2-15,0 0 16,-34-36-16,34 75 16,0-39-1,0 2 1,-33-2-16,33 1 16,0-1 15,0 2-16,-35-38 48,35 36-47,-34-36-1,-34 37-15,68 0 16,-34-37-1,1 0 1,-2 0 31,1 73-31,-33-73-1,-2 38 1,36-38-1,-2 0 32,1 0-31,0 0-16,0 35 16,0-35-1,0 0-15,1 0 16,-2 0-16,1 0 94,0 0-63,0 0-16,34 38 1,-33-38 15,-2 0-31,0 0 32,2 0-1,33 36-31,-34-36 15,0 0 17,0 0 15,0 0-16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27.50716" units="1/cm"/>
          <inkml:channelProperty channel="Y" name="resolution" value="27.48092" units="1/cm"/>
          <inkml:channelProperty channel="T" name="resolution" value="1" units="1/dev"/>
        </inkml:channelProperties>
      </inkml:inkSource>
      <inkml:timestamp xml:id="ts0" timeString="2019-09-23T05:34:34.142"/>
    </inkml:context>
    <inkml:brush xml:id="br0">
      <inkml:brushProperty name="width" value="0.05" units="cm"/>
      <inkml:brushProperty name="height" value="0.05" units="cm"/>
      <inkml:brushProperty name="color" value="#ED1C24"/>
      <inkml:brushProperty name="fitToCurve" value="1"/>
    </inkml:brush>
  </inkml:definitions>
  <inkml:trace contextRef="#ctx0" brushRef="#br0">2212 1540 0,'-19'20'234,"-1"-20"-218,1 20-16,-21-1 15,1 1-15,19-20 16,-19 20-1,19-20-15,1 20 16,19-1-16,-40-19 16,21 0-16,-21 20 15,1-20-15,0 20 16,19-1-16,-19-19 16,-1 0-16,21 20 15,-40-20-15,19 20 16,20-20-16,-38 19 15,-1 1-15,19-20 16,-19 19 0,40-19-16,-20 0 15,-1 0-15,21 0 16,-21 0-16,-19 0 16,0 0-16,0 0 15,0 0-15,20 0 16,-1 0-16,-19 0 15,20 0-15,0 0 16,19 0-16,1 0 16,-1 0-16,0 0 15,1 0-15,-21-19 16,21-1 0,-1 20-16,20-19 15,-39 19 1,39-20-16,-20 20 15,-19-20-15,19 20 16,1 0-16,-1-19 16,0 19-1,1-20 1,-1 0-16,20 1 16,-20 19-1,0-20-15,20 0 16,-39-19-16,19-1 15,1 21-15,-1-1 16,0-39-16,1 20 16,19 19-1,-20 0-15,0 1 0,20-21 16,-19 40-16,19-39 31,0 0-31,-20 39 0,0-40 16,20 1-16,0 0 15,0 0-15,-19-20 16,-1 0-16,20 39 16,0-19-16,0-1 15,-20 21-15,20-1 16,0-19-16,0 19 16,0 0-16,0 0 15,0 1-15,0-1 16,0 0-16,0-19 15,0 19-15,0 1 16,0-1 0,0 1-16,0-1 31,0 0-15,0 1-16,0-21 31,0 21-31,20 19 15,-20-20-15,0 0 16,20 1-16,19-1 16,-19 1-1,-20-1 1,19 20-16,21-39 16,-40 19-16,39 20 15,0-20-15,1 1 16,-1-1-1,1 0-15,-21 20 16,1 0-16,19-19 16,-19 19-16,19-20 15,20 20-15,-39 0 0,-1 0 16,21-20-16,-1 20 16,0 0-1,0 0-15,1-20 16,-1 20-16,-19 0 15,19 0-15,-19-19 16,-1 19-16,1 0 16,20-20-16,-21 20 15,21 0-15,-1 0 16,-19-20-16,19 20 16,0 0-16,-19 0 15,39-19-15,-20 19 16,-19 0-1,19 0-15,-19 0 16,19 0-16,0 0 16,1 0-16,-21 0 15,20 0-15,-19 0 16,20 0-16,-21 0 16,1 0-16,19 0 15,-19 0-15,0 0 16,19 0-16,-19 0 15,39 0-15,19 0 16,-19 0-16,-19 0 16,19 0-16,0 19 15,-20-19-15,-20 20 16,40-20-16,-39 0 16,0 0-16,-1 20 15,1-20 16,0 0-31,-1 0 16,-19 19-16,40-19 16,-21 0-16,1 20 15,0-20 1,-20 20 0,19 0-16,1-20 15,0 19 1,-1 1-1,1-20-15,-20 39 16,20-19-16,0-20 16,-1 39-16,-19-19 15,20 0-15,0-20 16,-1 39-16,-19-20 16,20 1-16,0-20 15,-20 20-15,19-1 16,-19 1-1,20-20 1,-20 20-16,19-1 16,1 1-16,-20 0 15,0-1 1,20 1 0,-20 19-16,19-39 15,-19 20-15,0-1 16,0 21-1,0-21 1,0 1-16,0 0 16,0 0-16,20-20 15,-20 19-15,0 1 16,0 0 0,0 19 15,0-19-31,0-1 31,0 1-31,0 0 16,0-1-1,0 1 1,0 0-16,0-1 16,0 1 15,0 0 31,-20-20-30,1 0-17,19 19-15,-20 1 31,0-20-31,1 20 16,-1-20 15,1 0-15,-1 19-16,20 1 16,-20-20-1,-19 19 1,19-19-1,1 0 1,-1 20 0,20 0 62,-20-20-63,0 0 17,1 0-32,19 19 15,-20 1 1,0-20-16,-19 39 16,19-39-1,1 0-15,-1 40 16,0-21-1,1-19-15,-1 40 16,0-21 0,1 1-1,-1-20 1,0 20 0,20-1 46,-19-19-31,19 20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B868B5-A9B6-47C3-B1D0-73DB05C89010}"/>
              </a:ext>
            </a:extLst>
          </p:cNvPr>
          <p:cNvSpPr>
            <a:spLocks noGrp="1"/>
          </p:cNvSpPr>
          <p:nvPr>
            <p:ph type="hdr" sz="quarter"/>
          </p:nvPr>
        </p:nvSpPr>
        <p:spPr>
          <a:xfrm>
            <a:off x="0" y="0"/>
            <a:ext cx="2986088" cy="500063"/>
          </a:xfrm>
          <a:prstGeom prst="rect">
            <a:avLst/>
          </a:prstGeom>
        </p:spPr>
        <p:txBody>
          <a:bodyPr vert="horz" lIns="96169" tIns="48084" rIns="96169" bIns="48084"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0A1BC3A1-B33C-439E-A198-28AC232805CA}"/>
              </a:ext>
            </a:extLst>
          </p:cNvPr>
          <p:cNvSpPr>
            <a:spLocks noGrp="1"/>
          </p:cNvSpPr>
          <p:nvPr>
            <p:ph type="dt" idx="1"/>
          </p:nvPr>
        </p:nvSpPr>
        <p:spPr>
          <a:xfrm>
            <a:off x="3900488" y="0"/>
            <a:ext cx="2986087" cy="500063"/>
          </a:xfrm>
          <a:prstGeom prst="rect">
            <a:avLst/>
          </a:prstGeom>
        </p:spPr>
        <p:txBody>
          <a:bodyPr vert="horz" lIns="96169" tIns="48084" rIns="96169" bIns="48084" rtlCol="0"/>
          <a:lstStyle>
            <a:lvl1pPr algn="r" eaLnBrk="1" fontAlgn="auto" hangingPunct="1">
              <a:spcBef>
                <a:spcPts val="0"/>
              </a:spcBef>
              <a:spcAft>
                <a:spcPts val="0"/>
              </a:spcAft>
              <a:defRPr sz="1300">
                <a:latin typeface="+mn-lt"/>
                <a:cs typeface="+mn-cs"/>
              </a:defRPr>
            </a:lvl1pPr>
          </a:lstStyle>
          <a:p>
            <a:pPr>
              <a:defRPr/>
            </a:pPr>
            <a:fld id="{8ADC7C5E-5E03-43BE-9464-1FBC4DD0C01E}" type="datetimeFigureOut">
              <a:rPr lang="en-GB"/>
              <a:pPr>
                <a:defRPr/>
              </a:pPr>
              <a:t>07/10/2019</a:t>
            </a:fld>
            <a:endParaRPr lang="en-GB"/>
          </a:p>
        </p:txBody>
      </p:sp>
      <p:sp>
        <p:nvSpPr>
          <p:cNvPr id="4" name="Slide Image Placeholder 3">
            <a:extLst>
              <a:ext uri="{FF2B5EF4-FFF2-40B4-BE49-F238E27FC236}">
                <a16:creationId xmlns:a16="http://schemas.microsoft.com/office/drawing/2014/main" id="{C1ECF38D-93C1-4346-864D-2B015FCEE9D6}"/>
              </a:ext>
            </a:extLst>
          </p:cNvPr>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169" tIns="48084" rIns="96169" bIns="48084" rtlCol="0" anchor="ctr"/>
          <a:lstStyle/>
          <a:p>
            <a:pPr lvl="0"/>
            <a:endParaRPr lang="en-GB" noProof="0"/>
          </a:p>
        </p:txBody>
      </p:sp>
      <p:sp>
        <p:nvSpPr>
          <p:cNvPr id="5" name="Notes Placeholder 4">
            <a:extLst>
              <a:ext uri="{FF2B5EF4-FFF2-40B4-BE49-F238E27FC236}">
                <a16:creationId xmlns:a16="http://schemas.microsoft.com/office/drawing/2014/main" id="{85BF19D7-C568-43DF-BA5B-A365AD961F7C}"/>
              </a:ext>
            </a:extLst>
          </p:cNvPr>
          <p:cNvSpPr>
            <a:spLocks noGrp="1"/>
          </p:cNvSpPr>
          <p:nvPr>
            <p:ph type="body" sz="quarter" idx="3"/>
          </p:nvPr>
        </p:nvSpPr>
        <p:spPr>
          <a:xfrm>
            <a:off x="688975" y="4760913"/>
            <a:ext cx="5510213" cy="4508500"/>
          </a:xfrm>
          <a:prstGeom prst="rect">
            <a:avLst/>
          </a:prstGeom>
        </p:spPr>
        <p:txBody>
          <a:bodyPr vert="horz" lIns="96169" tIns="48084" rIns="96169" bIns="48084"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Footer Placeholder 5">
            <a:extLst>
              <a:ext uri="{FF2B5EF4-FFF2-40B4-BE49-F238E27FC236}">
                <a16:creationId xmlns:a16="http://schemas.microsoft.com/office/drawing/2014/main" id="{59139908-3CC4-4D54-A900-A03BC72D9E4E}"/>
              </a:ext>
            </a:extLst>
          </p:cNvPr>
          <p:cNvSpPr>
            <a:spLocks noGrp="1"/>
          </p:cNvSpPr>
          <p:nvPr>
            <p:ph type="ftr" sz="quarter" idx="4"/>
          </p:nvPr>
        </p:nvSpPr>
        <p:spPr>
          <a:xfrm>
            <a:off x="0" y="9518650"/>
            <a:ext cx="2986088" cy="501650"/>
          </a:xfrm>
          <a:prstGeom prst="rect">
            <a:avLst/>
          </a:prstGeom>
        </p:spPr>
        <p:txBody>
          <a:bodyPr vert="horz" lIns="96169" tIns="48084" rIns="96169" bIns="48084"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F7EE0A82-BB0B-4E58-8CC0-8779633366BE}"/>
              </a:ext>
            </a:extLst>
          </p:cNvPr>
          <p:cNvSpPr>
            <a:spLocks noGrp="1"/>
          </p:cNvSpPr>
          <p:nvPr>
            <p:ph type="sldNum" sz="quarter" idx="5"/>
          </p:nvPr>
        </p:nvSpPr>
        <p:spPr>
          <a:xfrm>
            <a:off x="3900488" y="9518650"/>
            <a:ext cx="2986087" cy="501650"/>
          </a:xfrm>
          <a:prstGeom prst="rect">
            <a:avLst/>
          </a:prstGeom>
        </p:spPr>
        <p:txBody>
          <a:bodyPr vert="horz" wrap="square" lIns="96169" tIns="48084" rIns="96169" bIns="4808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B9371E8D-D6FE-4A9F-948F-1262C0DA5E3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457200" algn="l" rtl="0" eaLnBrk="0" fontAlgn="base" hangingPunct="0">
      <a:spcBef>
        <a:spcPct val="30000"/>
      </a:spcBef>
      <a:spcAft>
        <a:spcPct val="0"/>
      </a:spcAft>
      <a:defRPr sz="16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4257F13C-6F72-4EDB-AACF-06112D3E08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A47C80F-A9CD-4B2F-A0B1-BE04A2A018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92175">
              <a:spcBef>
                <a:spcPct val="0"/>
              </a:spcBef>
            </a:pPr>
            <a:r>
              <a:rPr lang="en-US" altLang="en-US"/>
              <a:t>Sometimes an AA might also be called a personal tutor and different departments do use different names</a:t>
            </a:r>
          </a:p>
          <a:p>
            <a:pPr defTabSz="892175">
              <a:spcBef>
                <a:spcPct val="0"/>
              </a:spcBef>
            </a:pPr>
            <a:endParaRPr lang="en-US" altLang="en-US" b="1"/>
          </a:p>
        </p:txBody>
      </p:sp>
      <p:sp>
        <p:nvSpPr>
          <p:cNvPr id="16388" name="Slide Number Placeholder 3">
            <a:extLst>
              <a:ext uri="{FF2B5EF4-FFF2-40B4-BE49-F238E27FC236}">
                <a16:creationId xmlns:a16="http://schemas.microsoft.com/office/drawing/2014/main" id="{AEF05A4A-1ED8-4D35-A3FF-FC4CFED0B0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9BB577-B629-4BA2-B97C-D43149C5A352}"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70736B8-F7A6-4EDD-B0BE-810FE60BDB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1979A4D-6399-4854-987C-875A1C20BD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 Students should also be made aware of the Students’ Union and other professional services support..</a:t>
            </a:r>
          </a:p>
          <a:p>
            <a:pPr>
              <a:spcBef>
                <a:spcPct val="0"/>
              </a:spcBef>
            </a:pPr>
            <a:endParaRPr lang="en-GB" altLang="en-US"/>
          </a:p>
        </p:txBody>
      </p:sp>
      <p:sp>
        <p:nvSpPr>
          <p:cNvPr id="34820" name="Slide Number Placeholder 3">
            <a:extLst>
              <a:ext uri="{FF2B5EF4-FFF2-40B4-BE49-F238E27FC236}">
                <a16:creationId xmlns:a16="http://schemas.microsoft.com/office/drawing/2014/main" id="{D00C89B9-5B75-46B7-8AB0-149C4513C9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C5508A-E1CC-422C-BC82-00817871BC0B}" type="slidenum">
              <a:rPr lang="en-GB" altLang="en-US" smtClean="0">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81864D2-92F0-47FF-9B76-484B1AD69E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20F26BED-069E-49DC-B5A2-7391B9008D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 </a:t>
            </a:r>
          </a:p>
        </p:txBody>
      </p:sp>
      <p:sp>
        <p:nvSpPr>
          <p:cNvPr id="36868" name="Slide Number Placeholder 3">
            <a:extLst>
              <a:ext uri="{FF2B5EF4-FFF2-40B4-BE49-F238E27FC236}">
                <a16:creationId xmlns:a16="http://schemas.microsoft.com/office/drawing/2014/main" id="{D4B577A2-3FF5-4EFF-AD19-6A76E61E95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1E0935-AEC9-4491-B666-F402381F483D}" type="slidenum">
              <a:rPr lang="en-GB" altLang="en-US" smtClean="0">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4B7EF0C-D413-4FF4-B3CD-6190E93FD6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CA1BA0E8-587F-499D-9F24-6F841BFBAD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Students arrive at University with widely different attitudes, prior learning and expectations and with different cultural and socioeconomic backgrounds. Students may have succeeded easily at school, college or other prior entry route, and then find it hard to adapt to the more independent atmosphere of University. Alternatively, they may have experienced academic failures in the past and struggle with low self-confidence</a:t>
            </a:r>
          </a:p>
          <a:p>
            <a:endParaRPr lang="en-GB" altLang="en-US"/>
          </a:p>
          <a:p>
            <a:r>
              <a:rPr lang="en-GB" altLang="en-US"/>
              <a:t>Your role is therefore a vital one and it is important that you know what is expected of you and how you too will be supported.</a:t>
            </a:r>
          </a:p>
          <a:p>
            <a:endParaRPr lang="en-GB" altLang="en-US"/>
          </a:p>
          <a:p>
            <a:r>
              <a:rPr lang="en-GB" altLang="en-US"/>
              <a:t>A surprising number of students, especially in the early months, will assume that everyone else is coping well and that any difficulties they experience must mean they are on the wrong programme or even unsuited to higher education as a whole. </a:t>
            </a:r>
          </a:p>
          <a:p>
            <a:endParaRPr lang="en-GB" altLang="en-US"/>
          </a:p>
          <a:p>
            <a:endParaRPr lang="en-GB" altLang="en-US"/>
          </a:p>
          <a:p>
            <a:endParaRPr lang="en-GB" altLang="en-US"/>
          </a:p>
          <a:p>
            <a:pPr>
              <a:spcBef>
                <a:spcPct val="0"/>
              </a:spcBef>
            </a:pPr>
            <a:endParaRPr lang="en-GB" altLang="en-US"/>
          </a:p>
        </p:txBody>
      </p:sp>
      <p:sp>
        <p:nvSpPr>
          <p:cNvPr id="18436" name="Slide Number Placeholder 3">
            <a:extLst>
              <a:ext uri="{FF2B5EF4-FFF2-40B4-BE49-F238E27FC236}">
                <a16:creationId xmlns:a16="http://schemas.microsoft.com/office/drawing/2014/main" id="{1F0406FA-BFBE-464F-9848-CC1DDAAE3E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FAB460-66C8-4A46-B6BD-0E4671FDC6A3}"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A31608ED-3214-48A5-9050-DAA987C64A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3E459790-478F-4D95-8B46-C0FFE50DAA3E}"/>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GB" altLang="en-US"/>
              <a:t>All students of the University of Chichester are entitled: a) To take part in an induction process which prepares them for their programme of study and gives information concerning both their programme and the support systems that are available. </a:t>
            </a:r>
          </a:p>
          <a:p>
            <a:pPr>
              <a:defRPr/>
            </a:pPr>
            <a:endParaRPr lang="en-GB" altLang="en-US"/>
          </a:p>
          <a:p>
            <a:pPr>
              <a:defRPr/>
            </a:pPr>
            <a:r>
              <a:rPr lang="en-GB" altLang="en-US"/>
              <a:t>As a minimum this should include the following information: </a:t>
            </a:r>
          </a:p>
          <a:p>
            <a:pPr>
              <a:defRPr/>
            </a:pPr>
            <a:endParaRPr lang="en-GB" altLang="en-US"/>
          </a:p>
          <a:p>
            <a:pPr>
              <a:defRPr/>
            </a:pPr>
            <a:r>
              <a:rPr lang="en-GB" altLang="en-US"/>
              <a:t> A statement that each new student is assigned an Academic Adviser on arrival, and where information about who this is can be found; for example programme notice boards or Moodle. </a:t>
            </a:r>
          </a:p>
          <a:p>
            <a:pPr>
              <a:defRPr/>
            </a:pPr>
            <a:endParaRPr lang="en-GB" altLang="en-US"/>
          </a:p>
          <a:p>
            <a:pPr>
              <a:defRPr/>
            </a:pPr>
            <a:r>
              <a:rPr lang="en-GB" altLang="en-US"/>
              <a:t> A description of how students meet their Academic Adviser for the first time, and the nature of arrangements for subsequent meetings; the description might include reference to a booking system for meetings, regular tutorial hours, or the use of email for setting up meetings or resolving issues online.</a:t>
            </a:r>
          </a:p>
          <a:p>
            <a:pPr>
              <a:defRPr/>
            </a:pPr>
            <a:endParaRPr lang="en-GB" altLang="en-US"/>
          </a:p>
          <a:p>
            <a:pPr>
              <a:defRPr/>
            </a:pPr>
            <a:r>
              <a:rPr lang="en-GB" altLang="en-US"/>
              <a:t> A description about how Academic Adviser arrangements differ as students progress from year one of the programme; for example, while arrangements might be formally timetabled for first year students, second or third year students may be encouraged to</a:t>
            </a:r>
          </a:p>
          <a:p>
            <a:pPr>
              <a:defRPr/>
            </a:pPr>
            <a:endParaRPr lang="en-GB" altLang="en-US"/>
          </a:p>
          <a:p>
            <a:pPr>
              <a:defRPr/>
            </a:pPr>
            <a:endParaRPr lang="en-GB" altLang="en-US"/>
          </a:p>
          <a:p>
            <a:pPr>
              <a:spcBef>
                <a:spcPct val="0"/>
              </a:spcBef>
              <a:defRPr/>
            </a:pPr>
            <a:endParaRPr lang="en-GB" altLang="en-US"/>
          </a:p>
        </p:txBody>
      </p:sp>
      <p:sp>
        <p:nvSpPr>
          <p:cNvPr id="20484" name="Slide Number Placeholder 3">
            <a:extLst>
              <a:ext uri="{FF2B5EF4-FFF2-40B4-BE49-F238E27FC236}">
                <a16:creationId xmlns:a16="http://schemas.microsoft.com/office/drawing/2014/main" id="{FC726956-177E-407F-8FA3-0EA1198AA9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C29D8E-1325-4F3C-9C25-C03A6EA05A7F}"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DD40A6E-521F-4A51-97D7-B4622F0A2A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C9F2A0AF-5114-47B2-A880-80720A3A4F45}"/>
              </a:ext>
            </a:extLst>
          </p:cNvPr>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pPr>
              <a:defRPr/>
            </a:pPr>
            <a:r>
              <a:rPr lang="en-GB" altLang="en-US" dirty="0"/>
              <a:t>All students of the University of Chichester are entitled: a) To take part in an induction process which prepares them for their programme of study and gives information concerning both their programme and the support systems that are available. </a:t>
            </a:r>
          </a:p>
          <a:p>
            <a:pPr>
              <a:defRPr/>
            </a:pPr>
            <a:endParaRPr lang="en-GB" altLang="en-US" dirty="0"/>
          </a:p>
          <a:p>
            <a:pPr>
              <a:defRPr/>
            </a:pPr>
            <a:r>
              <a:rPr lang="en-GB" altLang="en-US" dirty="0"/>
              <a:t>As a minimum this should include the following information: </a:t>
            </a:r>
          </a:p>
          <a:p>
            <a:pPr>
              <a:defRPr/>
            </a:pPr>
            <a:endParaRPr lang="en-GB" altLang="en-US" dirty="0"/>
          </a:p>
          <a:p>
            <a:pPr>
              <a:defRPr/>
            </a:pPr>
            <a:r>
              <a:rPr lang="en-GB" altLang="en-US" dirty="0"/>
              <a:t> A statement that each new student is assigned an Academic Adviser on arrival, and where information about who this is can be found; for example programme notice boards or Moodle. </a:t>
            </a:r>
          </a:p>
          <a:p>
            <a:pPr>
              <a:defRPr/>
            </a:pPr>
            <a:endParaRPr lang="en-GB" altLang="en-US" dirty="0"/>
          </a:p>
          <a:p>
            <a:pPr>
              <a:defRPr/>
            </a:pPr>
            <a:r>
              <a:rPr lang="en-GB" altLang="en-US" dirty="0"/>
              <a:t> A description of how students meet their Academic Adviser for the first time, and the nature of arrangements for subsequent meetings; the description might include reference to a booking system for meetings, regular tutorial hours, or the use of email for setting up meetings or resolving issues online.</a:t>
            </a:r>
          </a:p>
          <a:p>
            <a:pPr>
              <a:defRPr/>
            </a:pPr>
            <a:endParaRPr lang="en-GB" altLang="en-US" dirty="0"/>
          </a:p>
          <a:p>
            <a:pPr>
              <a:defRPr/>
            </a:pPr>
            <a:r>
              <a:rPr lang="en-GB" altLang="en-US" dirty="0"/>
              <a:t> A description about how Academic Adviser arrangements differ as students progress from year one of the programme; for example, while arrangements might be formally timetabled for first year students, second or third year students may be encouraged to</a:t>
            </a:r>
          </a:p>
          <a:p>
            <a:pPr>
              <a:defRPr/>
            </a:pPr>
            <a:endParaRPr lang="en-GB" altLang="en-US" dirty="0"/>
          </a:p>
          <a:p>
            <a:pPr>
              <a:defRPr/>
            </a:pPr>
            <a:endParaRPr lang="en-GB" altLang="en-US" dirty="0"/>
          </a:p>
          <a:p>
            <a:pPr>
              <a:spcBef>
                <a:spcPct val="0"/>
              </a:spcBef>
              <a:defRPr/>
            </a:pPr>
            <a:endParaRPr lang="en-GB" altLang="en-US" dirty="0"/>
          </a:p>
        </p:txBody>
      </p:sp>
      <p:sp>
        <p:nvSpPr>
          <p:cNvPr id="22532" name="Slide Number Placeholder 3">
            <a:extLst>
              <a:ext uri="{FF2B5EF4-FFF2-40B4-BE49-F238E27FC236}">
                <a16:creationId xmlns:a16="http://schemas.microsoft.com/office/drawing/2014/main" id="{C61EF033-8A34-4A92-A79C-99AFDDFB56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A0765B-1611-4E5E-8647-414CF76FD43A}" type="slidenum">
              <a:rPr lang="en-GB" altLang="en-US" smtClean="0">
                <a:latin typeface="Calibri" panose="020F0502020204030204" pitchFamily="34" charset="0"/>
              </a:rPr>
              <a:pPr/>
              <a:t>4</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14C85D2-361B-4C36-AD87-CB1E5BEA5A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FC9FD40-A73D-48AD-975D-66CA833C143C}"/>
              </a:ext>
            </a:extLst>
          </p:cNvPr>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GB" altLang="en-US" b="1" dirty="0"/>
              <a:t>Monitoring of Attendance (SAM)</a:t>
            </a:r>
          </a:p>
          <a:p>
            <a:pPr>
              <a:defRPr/>
            </a:pPr>
            <a:r>
              <a:rPr lang="en-GB" altLang="en-US" dirty="0"/>
              <a:t>To have in place procedures which will be followed if they fail to attend scheduled programme sessions (</a:t>
            </a:r>
            <a:r>
              <a:rPr lang="en-GB" altLang="en-US" dirty="0" err="1"/>
              <a:t>eg</a:t>
            </a:r>
            <a:r>
              <a:rPr lang="en-GB" altLang="en-US" dirty="0"/>
              <a:t> lectures, seminars, workshops) as identified by the SAM system or other established attendance monitoring processes. These procedures are documented in the ‘Student Attendance and Absence Policy’.</a:t>
            </a:r>
          </a:p>
          <a:p>
            <a:pPr>
              <a:defRPr/>
            </a:pPr>
            <a:endParaRPr lang="en-GB" altLang="en-US" dirty="0"/>
          </a:p>
          <a:p>
            <a:pPr>
              <a:defRPr/>
            </a:pPr>
            <a:r>
              <a:rPr lang="en-GB" altLang="en-US" dirty="0"/>
              <a:t> In some Departments the Academic Adviser will be responsible for following up students so identified.</a:t>
            </a:r>
          </a:p>
          <a:p>
            <a:pPr>
              <a:defRPr/>
            </a:pPr>
            <a:r>
              <a:rPr lang="en-GB" altLang="en-US" dirty="0"/>
              <a:t> In other Departments this will be the responsibility of the Programme Leader or Year Tutor. </a:t>
            </a:r>
          </a:p>
          <a:p>
            <a:pPr>
              <a:spcBef>
                <a:spcPct val="0"/>
              </a:spcBef>
              <a:defRPr/>
            </a:pPr>
            <a:endParaRPr lang="en-GB" altLang="en-US" dirty="0"/>
          </a:p>
          <a:p>
            <a:pPr>
              <a:spcBef>
                <a:spcPct val="0"/>
              </a:spcBef>
              <a:defRPr/>
            </a:pPr>
            <a:r>
              <a:rPr lang="en-GB" altLang="en-US" dirty="0"/>
              <a:t>Encourage students to keep their own written notes of the summary and agreed action points. This helps them to take ownership of any decisions and to act on them, rather than perpetuating a more passive ‘parent/child’ relationship in which you are expected to sort out any problems for them. Your Department may already have a formal system for recording tutorials, with a copy for the student and another for the student file in the Department office. If not, sample pro-</a:t>
            </a:r>
            <a:r>
              <a:rPr lang="en-GB" altLang="en-US" dirty="0" err="1"/>
              <a:t>formas</a:t>
            </a:r>
            <a:r>
              <a:rPr lang="en-GB" altLang="en-US" dirty="0"/>
              <a:t> can be found in ‘Tutorial Support’ on Moodle. </a:t>
            </a:r>
          </a:p>
          <a:p>
            <a:pPr>
              <a:spcBef>
                <a:spcPct val="0"/>
              </a:spcBef>
              <a:defRPr/>
            </a:pPr>
            <a:endParaRPr lang="en-GB" altLang="en-US" dirty="0"/>
          </a:p>
          <a:p>
            <a:pPr>
              <a:spcBef>
                <a:spcPct val="0"/>
              </a:spcBef>
              <a:defRPr/>
            </a:pPr>
            <a:r>
              <a:rPr lang="en-GB" altLang="en-US" dirty="0"/>
              <a:t>To have any reasonable request for a change of allocated Academic Adviser considered seriously, and an alternative proposed where possible. </a:t>
            </a:r>
          </a:p>
          <a:p>
            <a:pPr>
              <a:spcBef>
                <a:spcPct val="0"/>
              </a:spcBef>
              <a:defRPr/>
            </a:pPr>
            <a:r>
              <a:rPr lang="en-GB" altLang="en-US" dirty="0"/>
              <a:t>Programme or Year Leaders should give consideration to how this may be facilitated within their Academic Department.</a:t>
            </a:r>
          </a:p>
          <a:p>
            <a:pPr>
              <a:spcBef>
                <a:spcPct val="0"/>
              </a:spcBef>
              <a:defRPr/>
            </a:pPr>
            <a:endParaRPr lang="en-GB" altLang="en-US" dirty="0"/>
          </a:p>
          <a:p>
            <a:pPr>
              <a:spcBef>
                <a:spcPct val="0"/>
              </a:spcBef>
              <a:defRPr/>
            </a:pPr>
            <a:r>
              <a:rPr lang="en-GB" altLang="en-US" b="1" dirty="0"/>
              <a:t>Note: </a:t>
            </a:r>
            <a:r>
              <a:rPr lang="en-GB" altLang="en-US" dirty="0"/>
              <a:t>we will help you as much as possible with life at university and if we cant help we will point you in the right direction. We are not here to get the spiders out the bath or help with house mate disputes of conflicts etc.</a:t>
            </a:r>
          </a:p>
          <a:p>
            <a:pPr>
              <a:spcBef>
                <a:spcPct val="0"/>
              </a:spcBef>
              <a:defRPr/>
            </a:pPr>
            <a:endParaRPr lang="en-GB" altLang="en-US" dirty="0"/>
          </a:p>
        </p:txBody>
      </p:sp>
      <p:sp>
        <p:nvSpPr>
          <p:cNvPr id="24580" name="Slide Number Placeholder 3">
            <a:extLst>
              <a:ext uri="{FF2B5EF4-FFF2-40B4-BE49-F238E27FC236}">
                <a16:creationId xmlns:a16="http://schemas.microsoft.com/office/drawing/2014/main" id="{5C192170-E9BC-4927-908D-285FB01690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A6939BE-524D-4B9B-AEAB-31E496CF8725}" type="slidenum">
              <a:rPr lang="en-GB" altLang="en-US" smtClean="0">
                <a:latin typeface="Calibri" panose="020F0502020204030204" pitchFamily="34" charset="0"/>
              </a:rPr>
              <a:pPr/>
              <a:t>5</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1BD358C-E0C1-481B-8147-212FB24B72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DC17853-972D-4327-85C4-1053DF54D3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a:t>The first tutorial meeting is important to help establish a comfortable working relationship. </a:t>
            </a:r>
          </a:p>
          <a:p>
            <a:pPr>
              <a:spcBef>
                <a:spcPct val="0"/>
              </a:spcBef>
            </a:pPr>
            <a:endParaRPr lang="en-GB" altLang="en-US"/>
          </a:p>
          <a:p>
            <a:pPr>
              <a:spcBef>
                <a:spcPct val="0"/>
              </a:spcBef>
            </a:pPr>
            <a:r>
              <a:rPr lang="en-GB" altLang="en-US"/>
              <a:t>Sue Wheeler &amp; Jan Birtle (Wheeler &amp; Birtle, 1993) suggest some open-ended questions as basic starting points for a first tutorial: </a:t>
            </a:r>
          </a:p>
          <a:p>
            <a:pPr>
              <a:spcBef>
                <a:spcPct val="0"/>
              </a:spcBef>
            </a:pPr>
            <a:endParaRPr lang="en-GB" altLang="en-US"/>
          </a:p>
          <a:p>
            <a:pPr>
              <a:spcBef>
                <a:spcPct val="0"/>
              </a:spcBef>
            </a:pPr>
            <a:r>
              <a:rPr lang="en-GB" altLang="en-US"/>
              <a:t> Tell me something about yourself </a:t>
            </a:r>
          </a:p>
          <a:p>
            <a:pPr>
              <a:spcBef>
                <a:spcPct val="0"/>
              </a:spcBef>
            </a:pPr>
            <a:r>
              <a:rPr lang="en-GB" altLang="en-US"/>
              <a:t> How do you feel about being here?</a:t>
            </a:r>
          </a:p>
          <a:p>
            <a:pPr>
              <a:spcBef>
                <a:spcPct val="0"/>
              </a:spcBef>
            </a:pPr>
            <a:r>
              <a:rPr lang="en-GB" altLang="en-US"/>
              <a:t> How does the University differ from your school or college? </a:t>
            </a:r>
          </a:p>
          <a:p>
            <a:pPr>
              <a:spcBef>
                <a:spcPct val="0"/>
              </a:spcBef>
            </a:pPr>
            <a:r>
              <a:rPr lang="en-GB" altLang="en-US"/>
              <a:t> What do you expect from your experience here? 11 </a:t>
            </a:r>
          </a:p>
          <a:p>
            <a:pPr>
              <a:spcBef>
                <a:spcPct val="0"/>
              </a:spcBef>
            </a:pPr>
            <a:r>
              <a:rPr lang="en-GB" altLang="en-US"/>
              <a:t> What kind of extra-curricular activities do you hope to become involved with?</a:t>
            </a:r>
          </a:p>
          <a:p>
            <a:pPr>
              <a:spcBef>
                <a:spcPct val="0"/>
              </a:spcBef>
            </a:pPr>
            <a:r>
              <a:rPr lang="en-GB" altLang="en-US"/>
              <a:t> Is there anything that you are anxious about with respect to being a student? </a:t>
            </a:r>
          </a:p>
          <a:p>
            <a:pPr>
              <a:spcBef>
                <a:spcPct val="0"/>
              </a:spcBef>
            </a:pPr>
            <a:r>
              <a:rPr lang="en-GB" altLang="en-US"/>
              <a:t> What personal resources do you have that might help you to settle in here and enjoy yourself? </a:t>
            </a:r>
          </a:p>
          <a:p>
            <a:pPr>
              <a:spcBef>
                <a:spcPct val="0"/>
              </a:spcBef>
            </a:pPr>
            <a:r>
              <a:rPr lang="en-GB" altLang="en-US"/>
              <a:t> Have you thought about what kind of career you would like to follow? (Wheeler &amp; Birtle, 1993) It is useful for you and the stud</a:t>
            </a:r>
          </a:p>
        </p:txBody>
      </p:sp>
      <p:sp>
        <p:nvSpPr>
          <p:cNvPr id="26628" name="Slide Number Placeholder 3">
            <a:extLst>
              <a:ext uri="{FF2B5EF4-FFF2-40B4-BE49-F238E27FC236}">
                <a16:creationId xmlns:a16="http://schemas.microsoft.com/office/drawing/2014/main" id="{D1539A5D-6A47-48B7-A18C-3E2BCB6A4B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B1A225-82EA-400E-A01A-01681422C970}" type="slidenum">
              <a:rPr lang="en-GB" altLang="en-US" smtClean="0">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8850E3A-9752-4C97-9FE7-A503EC7A79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2BDD44BD-FFBD-435C-B74D-545DB56C4A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A statement of reassurance about the confidentiality of meetings with Academic Advisers, with the proviso that matters that have to be dealt with more formally may need to have confidentiality extended. </a:t>
            </a:r>
          </a:p>
          <a:p>
            <a:endParaRPr lang="en-GB" altLang="en-US"/>
          </a:p>
          <a:p>
            <a:pPr>
              <a:spcBef>
                <a:spcPct val="0"/>
              </a:spcBef>
            </a:pPr>
            <a:r>
              <a:rPr lang="en-GB" altLang="en-US"/>
              <a:t>Tutorial meetings are normally managed by Academic Advisers and do not form part of the timetable. </a:t>
            </a:r>
          </a:p>
          <a:p>
            <a:pPr>
              <a:spcBef>
                <a:spcPct val="0"/>
              </a:spcBef>
            </a:pPr>
            <a:r>
              <a:rPr lang="en-GB" altLang="en-US"/>
              <a:t>They are therefore not usually monitored via the SAM (Student Attendance Monitoring) system and so are not subject to the same follow up procedures. </a:t>
            </a:r>
          </a:p>
          <a:p>
            <a:pPr>
              <a:spcBef>
                <a:spcPct val="0"/>
              </a:spcBef>
            </a:pPr>
            <a:endParaRPr lang="en-GB" altLang="en-US"/>
          </a:p>
          <a:p>
            <a:pPr>
              <a:spcBef>
                <a:spcPct val="0"/>
              </a:spcBef>
            </a:pPr>
            <a:r>
              <a:rPr lang="en-GB" altLang="en-US"/>
              <a:t>Where necessary, to be encouraged to self-refer by their Academic Adviser to one or more of the specialist Student Support and Wellbeing services or other appropriate professional department such as Finance, Student Records or Academic Quality and Standards Service (AQSS). </a:t>
            </a:r>
          </a:p>
          <a:p>
            <a:pPr>
              <a:spcBef>
                <a:spcPct val="0"/>
              </a:spcBef>
            </a:pPr>
            <a:endParaRPr lang="en-GB" altLang="en-US"/>
          </a:p>
        </p:txBody>
      </p:sp>
      <p:sp>
        <p:nvSpPr>
          <p:cNvPr id="28676" name="Slide Number Placeholder 3">
            <a:extLst>
              <a:ext uri="{FF2B5EF4-FFF2-40B4-BE49-F238E27FC236}">
                <a16:creationId xmlns:a16="http://schemas.microsoft.com/office/drawing/2014/main" id="{B3029B4B-4CEF-42EB-83B8-84D8D1270C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9A1FD5-8317-4E5F-A0CD-471A7E798C16}" type="slidenum">
              <a:rPr lang="en-GB" altLang="en-US" smtClean="0">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F38C879-665C-4019-BC90-C56654623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BEB5713-854B-4903-8880-070A2755BE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30724" name="Slide Number Placeholder 3">
            <a:extLst>
              <a:ext uri="{FF2B5EF4-FFF2-40B4-BE49-F238E27FC236}">
                <a16:creationId xmlns:a16="http://schemas.microsoft.com/office/drawing/2014/main" id="{3AD3AA6E-CB1C-43F8-B612-E7F76026D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C9AAF6-4500-423D-8663-81B03FE851E9}" type="slidenum">
              <a:rPr lang="en-GB" altLang="en-US" smtClean="0">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61CCB36-616E-4BB9-8887-241071C72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309C7146-5363-48AE-9098-E526876CCA0A}"/>
              </a:ext>
            </a:extLst>
          </p:cNvPr>
          <p:cNvSpPr>
            <a:spLocks noGrp="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GB" dirty="0"/>
              <a:t>A description about how Academic Adviser arrangements differ as students progress from year one of the programme; for example, while arrangements might be formally timetabled for first year students, second or third year students may be encouraged to</a:t>
            </a:r>
          </a:p>
          <a:p>
            <a:pPr>
              <a:defRPr/>
            </a:pPr>
            <a:endParaRPr lang="en-GB" dirty="0"/>
          </a:p>
          <a:p>
            <a:pPr>
              <a:defRPr/>
            </a:pPr>
            <a:r>
              <a:rPr lang="en-GB" dirty="0"/>
              <a:t>This should be scheduled in a way appropriate to the specific mode of learning and may include comparable arrangements for those programmes associated with professional standards/requirements. </a:t>
            </a:r>
          </a:p>
          <a:p>
            <a:pPr>
              <a:defRPr/>
            </a:pPr>
            <a:endParaRPr lang="en-GB" dirty="0"/>
          </a:p>
          <a:p>
            <a:pPr>
              <a:defRPr/>
            </a:pPr>
            <a:r>
              <a:rPr lang="en-GB" dirty="0"/>
              <a:t>For first year (L4) students the first meeting should be scheduled to take place within 3 weeks of arrival with another meeting scheduled to take place to discuss progress based on marks from the first semester</a:t>
            </a:r>
          </a:p>
          <a:p>
            <a:pPr>
              <a:defRPr/>
            </a:pPr>
            <a:endParaRPr lang="en-GB" dirty="0"/>
          </a:p>
          <a:p>
            <a:pPr>
              <a:defRPr/>
            </a:pPr>
            <a:r>
              <a:rPr lang="en-GB" dirty="0"/>
              <a:t>Meetings with second years (L5) should be scheduled within 5 weeks of their returning </a:t>
            </a:r>
          </a:p>
          <a:p>
            <a:pPr>
              <a:defRPr/>
            </a:pPr>
            <a:endParaRPr lang="en-GB" dirty="0"/>
          </a:p>
          <a:p>
            <a:pPr>
              <a:defRPr/>
            </a:pPr>
            <a:r>
              <a:rPr lang="en-GB" dirty="0"/>
              <a:t>Arrangements for students in their third or subsequent year may be more flexible, reflecting other sources of academic support available e.g. for final year dissertation. </a:t>
            </a:r>
          </a:p>
          <a:p>
            <a:pPr>
              <a:defRPr/>
            </a:pPr>
            <a:endParaRPr lang="en-GB" dirty="0"/>
          </a:p>
          <a:p>
            <a:pPr>
              <a:defRPr/>
            </a:pPr>
            <a:r>
              <a:rPr lang="en-GB" dirty="0"/>
              <a:t>To be given reasonable (at least a week) notice of their scheduled academic advisory sessions, with reasonable efforts being made to ensure students attend the meetings to which they have been invited. </a:t>
            </a:r>
            <a:endParaRPr lang="en-GB" altLang="en-US" dirty="0"/>
          </a:p>
          <a:p>
            <a:pPr>
              <a:spcBef>
                <a:spcPct val="0"/>
              </a:spcBef>
              <a:defRPr/>
            </a:pPr>
            <a:endParaRPr lang="en-GB" altLang="en-US" dirty="0"/>
          </a:p>
          <a:p>
            <a:pPr>
              <a:spcBef>
                <a:spcPct val="0"/>
              </a:spcBef>
              <a:defRPr/>
            </a:pPr>
            <a:r>
              <a:rPr lang="en-GB" altLang="en-US" b="1" dirty="0"/>
              <a:t>Lets not make it just an annual event like grape harvesting</a:t>
            </a:r>
          </a:p>
        </p:txBody>
      </p:sp>
      <p:sp>
        <p:nvSpPr>
          <p:cNvPr id="32772" name="Slide Number Placeholder 3">
            <a:extLst>
              <a:ext uri="{FF2B5EF4-FFF2-40B4-BE49-F238E27FC236}">
                <a16:creationId xmlns:a16="http://schemas.microsoft.com/office/drawing/2014/main" id="{A4DD3E03-08CB-497E-8821-DFE0101383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8B24CC-203F-4BD2-A1C5-E5B5FC46765F}" type="slidenum">
              <a:rPr lang="en-GB" altLang="en-US" smtClean="0">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609945-ACEF-4E1F-B04D-4AF0C14F0C76}"/>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3016D97-9B7E-4EA1-A935-C9D635197E45}" type="datetimeFigureOut">
              <a:rPr lang="en-GB"/>
              <a:pPr>
                <a:defRPr/>
              </a:pPr>
              <a:t>07/10/2019</a:t>
            </a:fld>
            <a:endParaRPr lang="en-GB"/>
          </a:p>
        </p:txBody>
      </p:sp>
      <p:sp>
        <p:nvSpPr>
          <p:cNvPr id="5" name="Footer Placeholder 4">
            <a:extLst>
              <a:ext uri="{FF2B5EF4-FFF2-40B4-BE49-F238E27FC236}">
                <a16:creationId xmlns:a16="http://schemas.microsoft.com/office/drawing/2014/main" id="{5F5B3F82-B828-4576-ADA9-AA68B8E86EE4}"/>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338431E-03CF-4CB2-A7C6-734B58B978C0}"/>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B460F9-5582-4C61-90DE-19439AF742DD}" type="slidenum">
              <a:rPr lang="en-GB" altLang="en-US"/>
              <a:pPr>
                <a:defRPr/>
              </a:pPr>
              <a:t>‹#›</a:t>
            </a:fld>
            <a:endParaRPr lang="en-GB" altLang="en-US"/>
          </a:p>
        </p:txBody>
      </p:sp>
    </p:spTree>
    <p:extLst>
      <p:ext uri="{BB962C8B-B14F-4D97-AF65-F5344CB8AC3E}">
        <p14:creationId xmlns:p14="http://schemas.microsoft.com/office/powerpoint/2010/main" val="181634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9AEAF6-7557-4A32-A889-BBA7B5DC71AE}"/>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24B1BC13-4AE1-4FC1-82D8-22DF5D9F7E9A}" type="datetimeFigureOut">
              <a:rPr lang="en-GB"/>
              <a:pPr>
                <a:defRPr/>
              </a:pPr>
              <a:t>07/10/2019</a:t>
            </a:fld>
            <a:endParaRPr lang="en-GB"/>
          </a:p>
        </p:txBody>
      </p:sp>
      <p:sp>
        <p:nvSpPr>
          <p:cNvPr id="5" name="Footer Placeholder 4">
            <a:extLst>
              <a:ext uri="{FF2B5EF4-FFF2-40B4-BE49-F238E27FC236}">
                <a16:creationId xmlns:a16="http://schemas.microsoft.com/office/drawing/2014/main" id="{EA7A7A32-E7A1-434D-A599-F00BE782CE9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2DA261B-DD3F-4C3C-B769-3470197B6BC9}"/>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275D335-0C6A-471D-9105-1FFDE03128E3}" type="slidenum">
              <a:rPr lang="en-GB" altLang="en-US"/>
              <a:pPr>
                <a:defRPr/>
              </a:pPr>
              <a:t>‹#›</a:t>
            </a:fld>
            <a:endParaRPr lang="en-GB" altLang="en-US"/>
          </a:p>
        </p:txBody>
      </p:sp>
    </p:spTree>
    <p:extLst>
      <p:ext uri="{BB962C8B-B14F-4D97-AF65-F5344CB8AC3E}">
        <p14:creationId xmlns:p14="http://schemas.microsoft.com/office/powerpoint/2010/main" val="45427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F09938-FBB8-4C96-8261-06618820F478}"/>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98CA6639-6170-4B2C-A810-329EFF301889}" type="datetimeFigureOut">
              <a:rPr lang="en-GB"/>
              <a:pPr>
                <a:defRPr/>
              </a:pPr>
              <a:t>07/10/2019</a:t>
            </a:fld>
            <a:endParaRPr lang="en-GB"/>
          </a:p>
        </p:txBody>
      </p:sp>
      <p:sp>
        <p:nvSpPr>
          <p:cNvPr id="5" name="Footer Placeholder 4">
            <a:extLst>
              <a:ext uri="{FF2B5EF4-FFF2-40B4-BE49-F238E27FC236}">
                <a16:creationId xmlns:a16="http://schemas.microsoft.com/office/drawing/2014/main" id="{B4E6B32C-DBFB-4F24-8D60-AB5FF1D856B7}"/>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58ADB0-690E-4033-A6EB-AF1EFCE554A4}"/>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0F2990-4142-4AFE-877E-D4C4E09721F8}" type="slidenum">
              <a:rPr lang="en-GB" altLang="en-US"/>
              <a:pPr>
                <a:defRPr/>
              </a:pPr>
              <a:t>‹#›</a:t>
            </a:fld>
            <a:endParaRPr lang="en-GB" altLang="en-US"/>
          </a:p>
        </p:txBody>
      </p:sp>
    </p:spTree>
    <p:extLst>
      <p:ext uri="{BB962C8B-B14F-4D97-AF65-F5344CB8AC3E}">
        <p14:creationId xmlns:p14="http://schemas.microsoft.com/office/powerpoint/2010/main" val="226465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86D57F-2A20-4065-A434-098E659C852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2BB6A85A-3F23-4889-8106-B42E985A88CF}" type="datetimeFigureOut">
              <a:rPr lang="en-GB"/>
              <a:pPr>
                <a:defRPr/>
              </a:pPr>
              <a:t>07/10/2019</a:t>
            </a:fld>
            <a:endParaRPr lang="en-GB"/>
          </a:p>
        </p:txBody>
      </p:sp>
      <p:sp>
        <p:nvSpPr>
          <p:cNvPr id="5" name="Footer Placeholder 4">
            <a:extLst>
              <a:ext uri="{FF2B5EF4-FFF2-40B4-BE49-F238E27FC236}">
                <a16:creationId xmlns:a16="http://schemas.microsoft.com/office/drawing/2014/main" id="{0D7CA6CD-6A1D-4924-91C6-FDE7BEB658A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890DA25-4A1D-4F1D-8582-6F369B5F8E21}"/>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1AD972-06D5-4D72-AAA6-B1C2E1A1C238}" type="slidenum">
              <a:rPr lang="en-GB" altLang="en-US"/>
              <a:pPr>
                <a:defRPr/>
              </a:pPr>
              <a:t>‹#›</a:t>
            </a:fld>
            <a:endParaRPr lang="en-GB" altLang="en-US"/>
          </a:p>
        </p:txBody>
      </p:sp>
    </p:spTree>
    <p:extLst>
      <p:ext uri="{BB962C8B-B14F-4D97-AF65-F5344CB8AC3E}">
        <p14:creationId xmlns:p14="http://schemas.microsoft.com/office/powerpoint/2010/main" val="407281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6D790B-4CED-49E5-B310-B11543BC3D6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6AD4B54-DEAC-4826-9F0A-00E3999C53C1}" type="datetimeFigureOut">
              <a:rPr lang="en-GB"/>
              <a:pPr>
                <a:defRPr/>
              </a:pPr>
              <a:t>07/10/2019</a:t>
            </a:fld>
            <a:endParaRPr lang="en-GB"/>
          </a:p>
        </p:txBody>
      </p:sp>
      <p:sp>
        <p:nvSpPr>
          <p:cNvPr id="5" name="Footer Placeholder 4">
            <a:extLst>
              <a:ext uri="{FF2B5EF4-FFF2-40B4-BE49-F238E27FC236}">
                <a16:creationId xmlns:a16="http://schemas.microsoft.com/office/drawing/2014/main" id="{2F399809-05A0-4E28-8DDC-6EC6D4BAFD97}"/>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08F68C-D3BF-4B15-B349-2962707F0CC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CEF088-387C-4D5C-881F-448418D57C72}" type="slidenum">
              <a:rPr lang="en-GB" altLang="en-US"/>
              <a:pPr>
                <a:defRPr/>
              </a:pPr>
              <a:t>‹#›</a:t>
            </a:fld>
            <a:endParaRPr lang="en-GB" altLang="en-US"/>
          </a:p>
        </p:txBody>
      </p:sp>
    </p:spTree>
    <p:extLst>
      <p:ext uri="{BB962C8B-B14F-4D97-AF65-F5344CB8AC3E}">
        <p14:creationId xmlns:p14="http://schemas.microsoft.com/office/powerpoint/2010/main" val="66940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ADF2EB2-3509-456C-AC36-8FD314C0F6BA}"/>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F4AD8C12-2BA6-49C4-B397-9C907870BE99}" type="datetimeFigureOut">
              <a:rPr lang="en-GB"/>
              <a:pPr>
                <a:defRPr/>
              </a:pPr>
              <a:t>07/10/2019</a:t>
            </a:fld>
            <a:endParaRPr lang="en-GB"/>
          </a:p>
        </p:txBody>
      </p:sp>
      <p:sp>
        <p:nvSpPr>
          <p:cNvPr id="6" name="Footer Placeholder 4">
            <a:extLst>
              <a:ext uri="{FF2B5EF4-FFF2-40B4-BE49-F238E27FC236}">
                <a16:creationId xmlns:a16="http://schemas.microsoft.com/office/drawing/2014/main" id="{C5BCE3D6-21C3-4325-ACFD-5587AC93C7D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0CC8ED0-C7CE-44E4-B866-B99389CD6495}"/>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EA1A93B-152D-4A19-A484-E85B4B0B9661}" type="slidenum">
              <a:rPr lang="en-GB" altLang="en-US"/>
              <a:pPr>
                <a:defRPr/>
              </a:pPr>
              <a:t>‹#›</a:t>
            </a:fld>
            <a:endParaRPr lang="en-GB" altLang="en-US"/>
          </a:p>
        </p:txBody>
      </p:sp>
    </p:spTree>
    <p:extLst>
      <p:ext uri="{BB962C8B-B14F-4D97-AF65-F5344CB8AC3E}">
        <p14:creationId xmlns:p14="http://schemas.microsoft.com/office/powerpoint/2010/main" val="380421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A2E6547-2055-4FE4-B841-230F41854B7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D5C34FE5-E98B-490D-AAA5-316D64E02E74}" type="datetimeFigureOut">
              <a:rPr lang="en-GB"/>
              <a:pPr>
                <a:defRPr/>
              </a:pPr>
              <a:t>07/10/2019</a:t>
            </a:fld>
            <a:endParaRPr lang="en-GB"/>
          </a:p>
        </p:txBody>
      </p:sp>
      <p:sp>
        <p:nvSpPr>
          <p:cNvPr id="8" name="Footer Placeholder 4">
            <a:extLst>
              <a:ext uri="{FF2B5EF4-FFF2-40B4-BE49-F238E27FC236}">
                <a16:creationId xmlns:a16="http://schemas.microsoft.com/office/drawing/2014/main" id="{284180C8-A953-46F2-9253-19F53382BD0E}"/>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98869C7-3251-4A7E-B829-3853D8446D6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B79DC5-251D-4652-A1A3-FD05DEF67904}" type="slidenum">
              <a:rPr lang="en-GB" altLang="en-US"/>
              <a:pPr>
                <a:defRPr/>
              </a:pPr>
              <a:t>‹#›</a:t>
            </a:fld>
            <a:endParaRPr lang="en-GB" altLang="en-US"/>
          </a:p>
        </p:txBody>
      </p:sp>
    </p:spTree>
    <p:extLst>
      <p:ext uri="{BB962C8B-B14F-4D97-AF65-F5344CB8AC3E}">
        <p14:creationId xmlns:p14="http://schemas.microsoft.com/office/powerpoint/2010/main" val="308216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57FC73-F4BA-49EC-89CE-D97F07675A4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7CD9F514-0C38-4A35-95C4-E8467EB7B410}" type="datetimeFigureOut">
              <a:rPr lang="en-GB"/>
              <a:pPr>
                <a:defRPr/>
              </a:pPr>
              <a:t>07/10/2019</a:t>
            </a:fld>
            <a:endParaRPr lang="en-GB"/>
          </a:p>
        </p:txBody>
      </p:sp>
      <p:sp>
        <p:nvSpPr>
          <p:cNvPr id="3" name="Footer Placeholder 4">
            <a:extLst>
              <a:ext uri="{FF2B5EF4-FFF2-40B4-BE49-F238E27FC236}">
                <a16:creationId xmlns:a16="http://schemas.microsoft.com/office/drawing/2014/main" id="{4EBA2243-7661-4459-9D9B-568B9285A3E4}"/>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2CCC4DE-2B8C-45FA-9945-22F606D5D0F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C7F2331-529C-45D3-9AF7-6D976904AA70}" type="slidenum">
              <a:rPr lang="en-GB" altLang="en-US"/>
              <a:pPr>
                <a:defRPr/>
              </a:pPr>
              <a:t>‹#›</a:t>
            </a:fld>
            <a:endParaRPr lang="en-GB" altLang="en-US"/>
          </a:p>
        </p:txBody>
      </p:sp>
    </p:spTree>
    <p:extLst>
      <p:ext uri="{BB962C8B-B14F-4D97-AF65-F5344CB8AC3E}">
        <p14:creationId xmlns:p14="http://schemas.microsoft.com/office/powerpoint/2010/main" val="147531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F7897C5-FB18-4554-BF97-70B0AEB9CCC5}"/>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D1F5C01-1044-4877-AFC0-494CB6326106}" type="datetimeFigureOut">
              <a:rPr lang="en-GB"/>
              <a:pPr>
                <a:defRPr/>
              </a:pPr>
              <a:t>07/10/2019</a:t>
            </a:fld>
            <a:endParaRPr lang="en-GB"/>
          </a:p>
        </p:txBody>
      </p:sp>
      <p:sp>
        <p:nvSpPr>
          <p:cNvPr id="3" name="Footer Placeholder 4">
            <a:extLst>
              <a:ext uri="{FF2B5EF4-FFF2-40B4-BE49-F238E27FC236}">
                <a16:creationId xmlns:a16="http://schemas.microsoft.com/office/drawing/2014/main" id="{E37A794F-5ADF-454C-8653-4C9EEC0F644D}"/>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200A9595-09EE-49A3-85F7-9203BE612793}"/>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BF08012-69BC-4220-95EC-30D4ABF1465E}" type="slidenum">
              <a:rPr lang="en-GB" altLang="en-US"/>
              <a:pPr>
                <a:defRPr/>
              </a:pPr>
              <a:t>‹#›</a:t>
            </a:fld>
            <a:endParaRPr lang="en-GB" altLang="en-US"/>
          </a:p>
        </p:txBody>
      </p:sp>
    </p:spTree>
    <p:extLst>
      <p:ext uri="{BB962C8B-B14F-4D97-AF65-F5344CB8AC3E}">
        <p14:creationId xmlns:p14="http://schemas.microsoft.com/office/powerpoint/2010/main" val="210560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682CCF85-73B3-45E0-9652-442B13F1E8DC}"/>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E7FBD091-C6E6-45CF-BD70-66655BDEFBFC}" type="datetimeFigureOut">
              <a:rPr lang="en-GB"/>
              <a:pPr>
                <a:defRPr/>
              </a:pPr>
              <a:t>07/10/2019</a:t>
            </a:fld>
            <a:endParaRPr lang="en-GB"/>
          </a:p>
        </p:txBody>
      </p:sp>
      <p:sp>
        <p:nvSpPr>
          <p:cNvPr id="5" name="Footer Placeholder 4">
            <a:extLst>
              <a:ext uri="{FF2B5EF4-FFF2-40B4-BE49-F238E27FC236}">
                <a16:creationId xmlns:a16="http://schemas.microsoft.com/office/drawing/2014/main" id="{F7A98DFE-A504-4EEB-841C-FBA9F3F1C01B}"/>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9E8BB31-69FA-4962-A083-C2CC151BB10C}"/>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A2A2348-EAE5-47E1-A81D-0BAD046845DF}" type="slidenum">
              <a:rPr lang="en-GB" altLang="en-US"/>
              <a:pPr>
                <a:defRPr/>
              </a:pPr>
              <a:t>‹#›</a:t>
            </a:fld>
            <a:endParaRPr lang="en-GB" altLang="en-US"/>
          </a:p>
        </p:txBody>
      </p:sp>
    </p:spTree>
    <p:extLst>
      <p:ext uri="{BB962C8B-B14F-4D97-AF65-F5344CB8AC3E}">
        <p14:creationId xmlns:p14="http://schemas.microsoft.com/office/powerpoint/2010/main" val="258777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064DBC7-B1B8-4334-AAB9-5B1D453E0F0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D01BFE7-300A-4088-A595-9045C790EF30}" type="datetimeFigureOut">
              <a:rPr lang="en-GB"/>
              <a:pPr>
                <a:defRPr/>
              </a:pPr>
              <a:t>07/10/2019</a:t>
            </a:fld>
            <a:endParaRPr lang="en-GB"/>
          </a:p>
        </p:txBody>
      </p:sp>
      <p:sp>
        <p:nvSpPr>
          <p:cNvPr id="6" name="Footer Placeholder 4">
            <a:extLst>
              <a:ext uri="{FF2B5EF4-FFF2-40B4-BE49-F238E27FC236}">
                <a16:creationId xmlns:a16="http://schemas.microsoft.com/office/drawing/2014/main" id="{3C3031DE-6077-4912-838B-9B130AD8CDAA}"/>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1D95B26-B030-42AC-BEE9-CDB541752D78}"/>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008858-D4AB-4F46-98B3-6279BADF7024}" type="slidenum">
              <a:rPr lang="en-GB" altLang="en-US"/>
              <a:pPr>
                <a:defRPr/>
              </a:pPr>
              <a:t>‹#›</a:t>
            </a:fld>
            <a:endParaRPr lang="en-GB" altLang="en-US"/>
          </a:p>
        </p:txBody>
      </p:sp>
    </p:spTree>
    <p:extLst>
      <p:ext uri="{BB962C8B-B14F-4D97-AF65-F5344CB8AC3E}">
        <p14:creationId xmlns:p14="http://schemas.microsoft.com/office/powerpoint/2010/main" val="780549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F40F8365-31B5-4C18-AED5-400780A6BB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8" name="Title 1">
            <a:extLst>
              <a:ext uri="{FF2B5EF4-FFF2-40B4-BE49-F238E27FC236}">
                <a16:creationId xmlns:a16="http://schemas.microsoft.com/office/drawing/2014/main" id="{EAAE3728-B623-4750-92DC-B805E946A28A}"/>
              </a:ext>
            </a:extLst>
          </p:cNvPr>
          <p:cNvSpPr txBox="1">
            <a:spLocks/>
          </p:cNvSpPr>
          <p:nvPr userDrawn="1"/>
        </p:nvSpPr>
        <p:spPr>
          <a:xfrm>
            <a:off x="2473325" y="115888"/>
            <a:ext cx="6275388" cy="360362"/>
          </a:xfrm>
          <a:prstGeom prst="rect">
            <a:avLst/>
          </a:prstGeom>
        </p:spPr>
        <p:txBody>
          <a:bodyPr/>
          <a:lstStyle>
            <a:lvl1pPr algn="r" defTabSz="914400" rtl="0" eaLnBrk="1" latinLnBrk="0" hangingPunct="1">
              <a:spcBef>
                <a:spcPct val="0"/>
              </a:spcBef>
              <a:buNone/>
              <a:defRPr sz="1800" b="0" i="0" kern="1200" baseline="0">
                <a:solidFill>
                  <a:srgbClr val="33CCCC"/>
                </a:solidFill>
                <a:latin typeface="+mj-lt"/>
                <a:ea typeface="+mj-ea"/>
                <a:cs typeface="+mj-cs"/>
              </a:defRPr>
            </a:lvl1pPr>
          </a:lstStyle>
          <a:p>
            <a:pPr>
              <a:defRPr/>
            </a:pPr>
            <a:r>
              <a:rPr lang="en-GB" altLang="en-US" b="1" dirty="0">
                <a:solidFill>
                  <a:schemeClr val="tx2"/>
                </a:solidFill>
              </a:rPr>
              <a:t>The role of your academic adviser</a:t>
            </a:r>
          </a:p>
        </p:txBody>
      </p:sp>
      <p:pic>
        <p:nvPicPr>
          <p:cNvPr id="1028" name="Picture 2" descr="A black sign with white text&#10;&#10;Description automatically generated">
            <a:extLst>
              <a:ext uri="{FF2B5EF4-FFF2-40B4-BE49-F238E27FC236}">
                <a16:creationId xmlns:a16="http://schemas.microsoft.com/office/drawing/2014/main" id="{9BCB71BA-C55C-4B87-93D4-0EF5F443B1B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6400" y="225425"/>
            <a:ext cx="12858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B54BC5B-FDAF-401B-9A3A-AB7DE4BB1898}"/>
              </a:ext>
            </a:extLst>
          </p:cNvPr>
          <p:cNvSpPr/>
          <p:nvPr userDrawn="1"/>
        </p:nvSpPr>
        <p:spPr>
          <a:xfrm>
            <a:off x="0" y="6102350"/>
            <a:ext cx="9144000" cy="782638"/>
          </a:xfrm>
          <a:prstGeom prst="rect">
            <a:avLst/>
          </a:prstGeom>
          <a:solidFill>
            <a:srgbClr val="859D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GB" sz="1400" dirty="0">
              <a:solidFill>
                <a:schemeClr val="bg1"/>
              </a:solidFill>
              <a:latin typeface="Gill Sans MT" panose="020B0502020104020203" pitchFamily="34" charset="77"/>
            </a:endParaRPr>
          </a:p>
        </p:txBody>
      </p:sp>
      <p:pic>
        <p:nvPicPr>
          <p:cNvPr id="1030" name="Picture 6">
            <a:extLst>
              <a:ext uri="{FF2B5EF4-FFF2-40B4-BE49-F238E27FC236}">
                <a16:creationId xmlns:a16="http://schemas.microsoft.com/office/drawing/2014/main" id="{49C31E29-5231-473D-8A92-3D08F764113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71463" y="6251575"/>
            <a:ext cx="187166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754C1405-273A-483C-AFE9-28C6B503C435}"/>
              </a:ext>
            </a:extLst>
          </p:cNvPr>
          <p:cNvSpPr txBox="1">
            <a:spLocks/>
          </p:cNvSpPr>
          <p:nvPr userDrawn="1"/>
        </p:nvSpPr>
        <p:spPr>
          <a:xfrm>
            <a:off x="4284663" y="6305550"/>
            <a:ext cx="2951162" cy="31591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defRPr/>
            </a:pPr>
            <a:r>
              <a:rPr lang="en-GB" sz="1600" dirty="0">
                <a:solidFill>
                  <a:schemeClr val="bg1"/>
                </a:solidFill>
                <a:latin typeface="Gill Sans MT" panose="020B0502020104020203" pitchFamily="34" charset="77"/>
              </a:rPr>
              <a:t>chi.ac.uk   |   #chiuni   |</a:t>
            </a:r>
            <a:endParaRPr lang="en-US" sz="1600" dirty="0"/>
          </a:p>
        </p:txBody>
      </p:sp>
      <p:pic>
        <p:nvPicPr>
          <p:cNvPr id="1032" name="Picture 9">
            <a:extLst>
              <a:ext uri="{FF2B5EF4-FFF2-40B4-BE49-F238E27FC236}">
                <a16:creationId xmlns:a16="http://schemas.microsoft.com/office/drawing/2014/main" id="{39C63C74-E7AC-4AD9-AB44-617159D48A8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85038" y="6381750"/>
            <a:ext cx="13954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1.xml"/><Relationship Id="rId7"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comments" Target="../comments/commen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help.chi.ac.uk/hear-higher-education-achievement-report"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maps.chi.ac.uk/#room=C18-0-28"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emf"/><Relationship Id="rId5" Type="http://schemas.openxmlformats.org/officeDocument/2006/relationships/customXml" Target="../ink/ink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3">
            <a:extLst>
              <a:ext uri="{FF2B5EF4-FFF2-40B4-BE49-F238E27FC236}">
                <a16:creationId xmlns:a16="http://schemas.microsoft.com/office/drawing/2014/main" id="{90276B1C-B9CE-4F9F-9261-B994C556A090}"/>
              </a:ext>
            </a:extLst>
          </p:cNvPr>
          <p:cNvSpPr>
            <a:spLocks noGrp="1"/>
          </p:cNvSpPr>
          <p:nvPr>
            <p:ph sz="half" idx="2"/>
          </p:nvPr>
        </p:nvSpPr>
        <p:spPr>
          <a:xfrm>
            <a:off x="34925" y="2349500"/>
            <a:ext cx="8640763" cy="1476375"/>
          </a:xfrm>
        </p:spPr>
        <p:txBody>
          <a:bodyPr/>
          <a:lstStyle/>
          <a:p>
            <a:pPr>
              <a:buFont typeface="Arial" panose="020B0604020202020204" pitchFamily="34" charset="0"/>
              <a:buNone/>
            </a:pPr>
            <a:r>
              <a:rPr lang="en-GB" altLang="en-US" sz="4000" b="1">
                <a:solidFill>
                  <a:srgbClr val="0070C0"/>
                </a:solidFill>
              </a:rPr>
              <a:t>	The role of your academic adviser</a:t>
            </a:r>
          </a:p>
        </p:txBody>
      </p:sp>
      <p:grpSp>
        <p:nvGrpSpPr>
          <p:cNvPr id="15363" name="Group 4">
            <a:extLst>
              <a:ext uri="{FF2B5EF4-FFF2-40B4-BE49-F238E27FC236}">
                <a16:creationId xmlns:a16="http://schemas.microsoft.com/office/drawing/2014/main" id="{48FD0314-DDBD-4BEE-9136-A6F5AA5298D4}"/>
              </a:ext>
            </a:extLst>
          </p:cNvPr>
          <p:cNvGrpSpPr>
            <a:grpSpLocks/>
          </p:cNvGrpSpPr>
          <p:nvPr/>
        </p:nvGrpSpPr>
        <p:grpSpPr bwMode="auto">
          <a:xfrm>
            <a:off x="0" y="922338"/>
            <a:ext cx="9144000" cy="1209675"/>
            <a:chOff x="0" y="0"/>
            <a:chExt cx="7315200" cy="933450"/>
          </a:xfrm>
        </p:grpSpPr>
        <p:pic>
          <p:nvPicPr>
            <p:cNvPr id="15365" name="Picture 5">
              <a:extLst>
                <a:ext uri="{FF2B5EF4-FFF2-40B4-BE49-F238E27FC236}">
                  <a16:creationId xmlns:a16="http://schemas.microsoft.com/office/drawing/2014/main" id="{0E57613F-4155-4361-A529-6902657CB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0"/>
              <a:ext cx="12096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7C0FA224-DB6F-465B-B1F7-EF718C18C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0"/>
              <a:ext cx="12763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a:extLst>
                <a:ext uri="{FF2B5EF4-FFF2-40B4-BE49-F238E27FC236}">
                  <a16:creationId xmlns:a16="http://schemas.microsoft.com/office/drawing/2014/main" id="{BC8CDBFD-16B0-4E35-B4B4-F8F4D0270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a:extLst>
                <a:ext uri="{FF2B5EF4-FFF2-40B4-BE49-F238E27FC236}">
                  <a16:creationId xmlns:a16="http://schemas.microsoft.com/office/drawing/2014/main" id="{425E906E-A2FF-43E0-9A5E-F5854CFA84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5875" y="0"/>
              <a:ext cx="12001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a:extLst>
                <a:ext uri="{FF2B5EF4-FFF2-40B4-BE49-F238E27FC236}">
                  <a16:creationId xmlns:a16="http://schemas.microsoft.com/office/drawing/2014/main" id="{7AB24E6D-1C24-41EB-A37E-ED774D7358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6650" y="0"/>
              <a:ext cx="12858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a:extLst>
                <a:ext uri="{FF2B5EF4-FFF2-40B4-BE49-F238E27FC236}">
                  <a16:creationId xmlns:a16="http://schemas.microsoft.com/office/drawing/2014/main" id="{745B8B95-2D31-413C-BD95-B3EE2166ADC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0"/>
              <a:ext cx="12477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4" name="Text Placeholder 2">
            <a:extLst>
              <a:ext uri="{FF2B5EF4-FFF2-40B4-BE49-F238E27FC236}">
                <a16:creationId xmlns:a16="http://schemas.microsoft.com/office/drawing/2014/main" id="{94CFED6E-A53A-4CCD-9EC8-9997FB8A6DA0}"/>
              </a:ext>
            </a:extLst>
          </p:cNvPr>
          <p:cNvSpPr>
            <a:spLocks noGrp="1"/>
          </p:cNvSpPr>
          <p:nvPr>
            <p:ph type="body" idx="1"/>
          </p:nvPr>
        </p:nvSpPr>
        <p:spPr>
          <a:xfrm>
            <a:off x="468313" y="3141663"/>
            <a:ext cx="8207375" cy="2794000"/>
          </a:xfrm>
        </p:spPr>
        <p:txBody>
          <a:bodyPr/>
          <a:lstStyle/>
          <a:p>
            <a:pPr marL="742950" indent="-742950">
              <a:spcBef>
                <a:spcPct val="0"/>
              </a:spcBef>
              <a:buFont typeface="Calibri" panose="020F0502020204030204" pitchFamily="34" charset="0"/>
              <a:buAutoNum type="arabicPeriod"/>
            </a:pPr>
            <a:r>
              <a:rPr lang="en-GB" altLang="en-US" sz="3000" b="0"/>
              <a:t>How an academic adviser can help</a:t>
            </a:r>
          </a:p>
          <a:p>
            <a:pPr marL="742950" indent="-742950">
              <a:spcBef>
                <a:spcPct val="0"/>
              </a:spcBef>
              <a:buFont typeface="Calibri" panose="020F0502020204030204" pitchFamily="34" charset="0"/>
              <a:buAutoNum type="arabicPeriod"/>
            </a:pPr>
            <a:r>
              <a:rPr lang="en-GB" altLang="en-US" sz="3000" b="0"/>
              <a:t>How to book a meeting (tutorial)</a:t>
            </a:r>
          </a:p>
          <a:p>
            <a:pPr marL="742950" indent="-742950">
              <a:spcBef>
                <a:spcPct val="0"/>
              </a:spcBef>
              <a:buFont typeface="Calibri" panose="020F0502020204030204" pitchFamily="34" charset="0"/>
              <a:buAutoNum type="arabicPeriod"/>
            </a:pPr>
            <a:r>
              <a:rPr lang="en-GB" altLang="en-US" sz="3000" b="0"/>
              <a:t>Your role in the process</a:t>
            </a:r>
          </a:p>
          <a:p>
            <a:pPr marL="742950" indent="-742950">
              <a:spcBef>
                <a:spcPct val="0"/>
              </a:spcBef>
              <a:buFont typeface="Calibri" panose="020F0502020204030204" pitchFamily="34" charset="0"/>
              <a:buAutoNum type="arabicPeriod"/>
            </a:pPr>
            <a:r>
              <a:rPr lang="en-GB" altLang="en-US" sz="3000" b="0"/>
              <a:t>What to expect</a:t>
            </a:r>
          </a:p>
          <a:p>
            <a:pPr marL="742950" indent="-742950">
              <a:spcBef>
                <a:spcPct val="0"/>
              </a:spcBef>
              <a:buFont typeface="Calibri" panose="020F0502020204030204" pitchFamily="34" charset="0"/>
              <a:buAutoNum type="arabicPeriod"/>
            </a:pPr>
            <a:r>
              <a:rPr lang="en-GB" altLang="en-US" sz="3000" b="0"/>
              <a:t>How often do we meet</a:t>
            </a:r>
          </a:p>
          <a:p>
            <a:pPr marL="742950" indent="-742950">
              <a:spcBef>
                <a:spcPct val="0"/>
              </a:spcBef>
              <a:buFont typeface="Calibri" panose="020F0502020204030204" pitchFamily="34" charset="0"/>
              <a:buAutoNum type="arabicPeriod"/>
            </a:pPr>
            <a:r>
              <a:rPr lang="en-GB" altLang="en-US" sz="3000" b="0"/>
              <a:t>Additional support functions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Placeholder 2">
            <a:extLst>
              <a:ext uri="{FF2B5EF4-FFF2-40B4-BE49-F238E27FC236}">
                <a16:creationId xmlns:a16="http://schemas.microsoft.com/office/drawing/2014/main" id="{6D313E49-E51F-4F95-9BE0-74A2B36D35B4}"/>
              </a:ext>
            </a:extLst>
          </p:cNvPr>
          <p:cNvSpPr>
            <a:spLocks noGrp="1"/>
          </p:cNvSpPr>
          <p:nvPr>
            <p:ph type="body" idx="1"/>
          </p:nvPr>
        </p:nvSpPr>
        <p:spPr>
          <a:xfrm>
            <a:off x="396875" y="1557338"/>
            <a:ext cx="8278813" cy="2303462"/>
          </a:xfrm>
        </p:spPr>
        <p:txBody>
          <a:bodyPr/>
          <a:lstStyle/>
          <a:p>
            <a:pPr marL="514350" indent="-514350">
              <a:spcBef>
                <a:spcPct val="0"/>
              </a:spcBef>
              <a:buFont typeface="Calibri" pitchFamily="34" charset="0"/>
              <a:buAutoNum type="arabicPeriod"/>
              <a:defRPr/>
            </a:pPr>
            <a:r>
              <a:rPr lang="en-GB" b="0" dirty="0"/>
              <a:t>Student Support and Wellbeing services</a:t>
            </a:r>
          </a:p>
          <a:p>
            <a:pPr marL="514350" indent="-514350">
              <a:spcBef>
                <a:spcPct val="0"/>
              </a:spcBef>
              <a:buFont typeface="Calibri" pitchFamily="34" charset="0"/>
              <a:buAutoNum type="arabicPeriod"/>
              <a:defRPr/>
            </a:pPr>
            <a:r>
              <a:rPr lang="en-GB" b="0" dirty="0"/>
              <a:t>Careers and Employability</a:t>
            </a:r>
          </a:p>
          <a:p>
            <a:pPr marL="514350" indent="-514350">
              <a:spcBef>
                <a:spcPct val="0"/>
              </a:spcBef>
              <a:buFont typeface="Calibri" pitchFamily="34" charset="0"/>
              <a:buAutoNum type="arabicPeriod"/>
              <a:defRPr/>
            </a:pPr>
            <a:r>
              <a:rPr lang="en-GB" b="0" dirty="0"/>
              <a:t>Academic Skills Advice</a:t>
            </a:r>
          </a:p>
          <a:p>
            <a:pPr marL="514350" indent="-514350">
              <a:spcBef>
                <a:spcPct val="0"/>
              </a:spcBef>
              <a:buFont typeface="Calibri" pitchFamily="34" charset="0"/>
              <a:buAutoNum type="arabicPeriod"/>
              <a:defRPr/>
            </a:pPr>
            <a:r>
              <a:rPr lang="en-GB" b="0" dirty="0"/>
              <a:t>Accommodation Service</a:t>
            </a:r>
          </a:p>
          <a:p>
            <a:pPr marL="514350" indent="-514350">
              <a:spcBef>
                <a:spcPct val="0"/>
              </a:spcBef>
              <a:buFont typeface="Calibri" pitchFamily="34" charset="0"/>
              <a:buAutoNum type="arabicPeriod"/>
              <a:defRPr/>
            </a:pPr>
            <a:r>
              <a:rPr lang="en-GB" b="0" dirty="0"/>
              <a:t>Students Union</a:t>
            </a:r>
          </a:p>
          <a:p>
            <a:pPr>
              <a:spcBef>
                <a:spcPct val="0"/>
              </a:spcBef>
              <a:defRPr/>
            </a:pPr>
            <a:endParaRPr lang="en-GB" b="0" dirty="0"/>
          </a:p>
        </p:txBody>
      </p:sp>
      <p:sp>
        <p:nvSpPr>
          <p:cNvPr id="33795" name="Text Placeholder 2">
            <a:extLst>
              <a:ext uri="{FF2B5EF4-FFF2-40B4-BE49-F238E27FC236}">
                <a16:creationId xmlns:a16="http://schemas.microsoft.com/office/drawing/2014/main" id="{C8DCF645-BDF0-4F17-B116-5969FAFED388}"/>
              </a:ext>
            </a:extLst>
          </p:cNvPr>
          <p:cNvSpPr>
            <a:spLocks noGrp="1"/>
          </p:cNvSpPr>
          <p:nvPr>
            <p:ph type="body" idx="1"/>
          </p:nvPr>
        </p:nvSpPr>
        <p:spPr>
          <a:xfrm>
            <a:off x="468313" y="836613"/>
            <a:ext cx="8221662" cy="654050"/>
          </a:xfrm>
        </p:spPr>
        <p:txBody>
          <a:bodyPr/>
          <a:lstStyle/>
          <a:p>
            <a:r>
              <a:rPr lang="en-GB" altLang="en-US" sz="4000"/>
              <a:t>6. Additional support functions:</a:t>
            </a:r>
          </a:p>
        </p:txBody>
      </p:sp>
      <p:pic>
        <p:nvPicPr>
          <p:cNvPr id="5" name="Picture 4">
            <a:extLst>
              <a:ext uri="{FF2B5EF4-FFF2-40B4-BE49-F238E27FC236}">
                <a16:creationId xmlns:a16="http://schemas.microsoft.com/office/drawing/2014/main" id="{524ABBEA-A8B8-40B5-B32A-237F72939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97" b="3333"/>
          <a:stretch>
            <a:fillRect/>
          </a:stretch>
        </p:blipFill>
        <p:spPr bwMode="auto">
          <a:xfrm>
            <a:off x="2268538" y="549275"/>
            <a:ext cx="676275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a:extLst>
              <a:ext uri="{FF2B5EF4-FFF2-40B4-BE49-F238E27FC236}">
                <a16:creationId xmlns:a16="http://schemas.microsoft.com/office/drawing/2014/main" id="{ED61A766-E2C4-4A76-88C6-1D11FED6B611}"/>
              </a:ext>
            </a:extLst>
          </p:cNvPr>
          <p:cNvSpPr>
            <a:spLocks noGrp="1"/>
          </p:cNvSpPr>
          <p:nvPr>
            <p:ph type="body" idx="1"/>
          </p:nvPr>
        </p:nvSpPr>
        <p:spPr>
          <a:xfrm>
            <a:off x="468313" y="836613"/>
            <a:ext cx="8221662" cy="654050"/>
          </a:xfrm>
        </p:spPr>
        <p:txBody>
          <a:bodyPr/>
          <a:lstStyle/>
          <a:p>
            <a:r>
              <a:rPr lang="en-GB" altLang="en-US" sz="4000"/>
              <a:t>6. Additional support functions:</a:t>
            </a:r>
          </a:p>
        </p:txBody>
      </p:sp>
      <p:pic>
        <p:nvPicPr>
          <p:cNvPr id="35843" name="Picture 3">
            <a:extLst>
              <a:ext uri="{FF2B5EF4-FFF2-40B4-BE49-F238E27FC236}">
                <a16:creationId xmlns:a16="http://schemas.microsoft.com/office/drawing/2014/main" id="{85BF58FC-58E5-475D-8BC3-2EB9B912F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74FF45E-A378-4E0E-9D5A-563F2772C9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28775"/>
            <a:ext cx="91440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Placeholder 2">
            <a:extLst>
              <a:ext uri="{FF2B5EF4-FFF2-40B4-BE49-F238E27FC236}">
                <a16:creationId xmlns:a16="http://schemas.microsoft.com/office/drawing/2014/main" id="{2EE18016-580A-4AF3-BF1A-DE1A78E06335}"/>
              </a:ext>
            </a:extLst>
          </p:cNvPr>
          <p:cNvSpPr>
            <a:spLocks noGrp="1"/>
          </p:cNvSpPr>
          <p:nvPr>
            <p:ph type="body" idx="1"/>
          </p:nvPr>
        </p:nvSpPr>
        <p:spPr>
          <a:xfrm>
            <a:off x="396875" y="1700213"/>
            <a:ext cx="8278813" cy="3960812"/>
          </a:xfrm>
        </p:spPr>
        <p:txBody>
          <a:bodyPr/>
          <a:lstStyle/>
          <a:p>
            <a:pPr marL="514350" indent="-514350">
              <a:spcBef>
                <a:spcPct val="0"/>
              </a:spcBef>
              <a:buFont typeface="Calibri" pitchFamily="34" charset="0"/>
              <a:buAutoNum type="arabicPeriod"/>
              <a:defRPr/>
            </a:pPr>
            <a:r>
              <a:rPr lang="en-GB" b="0" dirty="0"/>
              <a:t>Provide a key contact point between you and the University. </a:t>
            </a:r>
          </a:p>
          <a:p>
            <a:pPr marL="514350" indent="-514350">
              <a:spcBef>
                <a:spcPct val="0"/>
              </a:spcBef>
              <a:buFont typeface="Calibri" pitchFamily="34" charset="0"/>
              <a:buAutoNum type="arabicPeriod"/>
              <a:defRPr/>
            </a:pPr>
            <a:r>
              <a:rPr lang="en-GB" b="0" dirty="0"/>
              <a:t>Offer individual support (more than is sometimes possible within a formal teaching context).</a:t>
            </a:r>
          </a:p>
          <a:p>
            <a:pPr marL="514350" indent="-514350">
              <a:spcBef>
                <a:spcPct val="0"/>
              </a:spcBef>
              <a:buFont typeface="Calibri" pitchFamily="34" charset="0"/>
              <a:buAutoNum type="arabicPeriod"/>
              <a:defRPr/>
            </a:pPr>
            <a:r>
              <a:rPr lang="en-GB" b="0" dirty="0"/>
              <a:t>Help put any initial anxieties into perspective and guide you through any initial difficulties. </a:t>
            </a:r>
          </a:p>
          <a:p>
            <a:pPr marL="514350" indent="-514350">
              <a:spcBef>
                <a:spcPct val="0"/>
              </a:spcBef>
              <a:buFont typeface="Calibri" pitchFamily="34" charset="0"/>
              <a:buAutoNum type="arabicPeriod"/>
              <a:defRPr/>
            </a:pPr>
            <a:r>
              <a:rPr lang="en-GB" b="0" dirty="0"/>
              <a:t>Help you establish realistic expectations.</a:t>
            </a:r>
          </a:p>
          <a:p>
            <a:pPr marL="514350" indent="-514350">
              <a:spcBef>
                <a:spcPct val="0"/>
              </a:spcBef>
              <a:buFont typeface="Calibri" pitchFamily="34" charset="0"/>
              <a:buAutoNum type="arabicPeriod"/>
              <a:defRPr/>
            </a:pPr>
            <a:r>
              <a:rPr lang="en-GB" b="0" dirty="0"/>
              <a:t>Encourage effective study patterns.</a:t>
            </a:r>
          </a:p>
          <a:p>
            <a:pPr marL="514350" indent="-514350">
              <a:spcBef>
                <a:spcPct val="0"/>
              </a:spcBef>
              <a:buFont typeface="Calibri" pitchFamily="34" charset="0"/>
              <a:buAutoNum type="arabicPeriod"/>
              <a:defRPr/>
            </a:pPr>
            <a:r>
              <a:rPr lang="en-GB" b="0" dirty="0"/>
              <a:t>Contribute to a more fulfilled student experience. </a:t>
            </a:r>
          </a:p>
          <a:p>
            <a:pPr marL="514350" indent="-514350">
              <a:spcBef>
                <a:spcPct val="0"/>
              </a:spcBef>
              <a:buFont typeface="Calibri" pitchFamily="34" charset="0"/>
              <a:buAutoNum type="arabicPeriod"/>
              <a:defRPr/>
            </a:pPr>
            <a:r>
              <a:rPr lang="en-GB" b="0" dirty="0"/>
              <a:t>Provide continuity throughout the programme.</a:t>
            </a:r>
          </a:p>
          <a:p>
            <a:pPr marL="514350" indent="-514350">
              <a:spcBef>
                <a:spcPct val="0"/>
              </a:spcBef>
              <a:buFont typeface="Calibri" pitchFamily="34" charset="0"/>
              <a:buAutoNum type="arabicPeriod"/>
              <a:defRPr/>
            </a:pPr>
            <a:r>
              <a:rPr lang="en-GB" b="0" dirty="0"/>
              <a:t>Offer informal advice, long after graduation.</a:t>
            </a:r>
            <a:endParaRPr lang="en-GB" altLang="en-US" b="0" dirty="0">
              <a:solidFill>
                <a:schemeClr val="tx2">
                  <a:lumMod val="75000"/>
                </a:schemeClr>
              </a:solidFill>
            </a:endParaRPr>
          </a:p>
        </p:txBody>
      </p:sp>
      <p:sp>
        <p:nvSpPr>
          <p:cNvPr id="17411" name="Text Placeholder 2">
            <a:extLst>
              <a:ext uri="{FF2B5EF4-FFF2-40B4-BE49-F238E27FC236}">
                <a16:creationId xmlns:a16="http://schemas.microsoft.com/office/drawing/2014/main" id="{C7A8ED6E-9839-411C-B2C4-67B0ADDB6C3C}"/>
              </a:ext>
            </a:extLst>
          </p:cNvPr>
          <p:cNvSpPr>
            <a:spLocks noGrp="1"/>
          </p:cNvSpPr>
          <p:nvPr>
            <p:ph type="body" idx="1"/>
          </p:nvPr>
        </p:nvSpPr>
        <p:spPr>
          <a:xfrm>
            <a:off x="525463" y="908050"/>
            <a:ext cx="8221662" cy="654050"/>
          </a:xfrm>
        </p:spPr>
        <p:txBody>
          <a:bodyPr/>
          <a:lstStyle/>
          <a:p>
            <a:r>
              <a:rPr lang="en-GB" altLang="en-US" sz="4000"/>
              <a:t>1. Your academic adviser is here 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a:extLst>
              <a:ext uri="{FF2B5EF4-FFF2-40B4-BE49-F238E27FC236}">
                <a16:creationId xmlns:a16="http://schemas.microsoft.com/office/drawing/2014/main" id="{372D795D-0EAA-497C-B640-29EC812FF8F7}"/>
              </a:ext>
            </a:extLst>
          </p:cNvPr>
          <p:cNvSpPr>
            <a:spLocks noGrp="1"/>
          </p:cNvSpPr>
          <p:nvPr>
            <p:ph type="body" idx="1"/>
          </p:nvPr>
        </p:nvSpPr>
        <p:spPr>
          <a:xfrm>
            <a:off x="461963" y="820738"/>
            <a:ext cx="8220075" cy="654050"/>
          </a:xfrm>
        </p:spPr>
        <p:txBody>
          <a:bodyPr/>
          <a:lstStyle/>
          <a:p>
            <a:r>
              <a:rPr lang="en-GB" altLang="en-US" sz="4000"/>
              <a:t>2. How to book a tutorial</a:t>
            </a:r>
          </a:p>
        </p:txBody>
      </p:sp>
      <p:sp>
        <p:nvSpPr>
          <p:cNvPr id="4" name="Text Placeholder 2">
            <a:extLst>
              <a:ext uri="{FF2B5EF4-FFF2-40B4-BE49-F238E27FC236}">
                <a16:creationId xmlns:a16="http://schemas.microsoft.com/office/drawing/2014/main" id="{2A027092-1504-4D49-B419-A9894A8884BC}"/>
              </a:ext>
            </a:extLst>
          </p:cNvPr>
          <p:cNvSpPr txBox="1">
            <a:spLocks/>
          </p:cNvSpPr>
          <p:nvPr/>
        </p:nvSpPr>
        <p:spPr bwMode="auto">
          <a:xfrm>
            <a:off x="363538" y="1408113"/>
            <a:ext cx="7408862" cy="2020887"/>
          </a:xfrm>
          <a:prstGeom prst="rect">
            <a:avLst/>
          </a:prstGeom>
          <a:noFill/>
          <a:ln>
            <a:noFill/>
          </a:ln>
        </p:spPr>
        <p:txBody>
          <a:bodyPr anchor="b"/>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514350" indent="-514350">
              <a:spcBef>
                <a:spcPct val="0"/>
              </a:spcBef>
              <a:buFont typeface="Calibri" pitchFamily="34" charset="0"/>
              <a:buAutoNum type="arabicPeriod"/>
              <a:defRPr/>
            </a:pPr>
            <a:r>
              <a:rPr lang="en-GB" b="0" dirty="0"/>
              <a:t>Go to Moodle and login</a:t>
            </a:r>
          </a:p>
          <a:p>
            <a:pPr marL="514350" indent="-514350">
              <a:spcBef>
                <a:spcPct val="0"/>
              </a:spcBef>
              <a:buFont typeface="Calibri" pitchFamily="34" charset="0"/>
              <a:buAutoNum type="arabicPeriod"/>
              <a:defRPr/>
            </a:pPr>
            <a:r>
              <a:rPr lang="en-GB" b="0" dirty="0"/>
              <a:t>Open the </a:t>
            </a:r>
            <a:r>
              <a:rPr lang="en-GB" dirty="0"/>
              <a:t>Music Dept page.</a:t>
            </a:r>
          </a:p>
          <a:p>
            <a:pPr marL="514350" indent="-514350">
              <a:spcBef>
                <a:spcPct val="0"/>
              </a:spcBef>
              <a:buFont typeface="Calibri" pitchFamily="34" charset="0"/>
              <a:buAutoNum type="arabicPeriod"/>
              <a:defRPr/>
            </a:pPr>
            <a:r>
              <a:rPr lang="en-GB" b="0" dirty="0"/>
              <a:t> If you don’t have the page you can search here.</a:t>
            </a:r>
          </a:p>
          <a:p>
            <a:pPr marL="514350" indent="-514350">
              <a:spcBef>
                <a:spcPct val="0"/>
              </a:spcBef>
              <a:buFont typeface="Calibri" pitchFamily="34" charset="0"/>
              <a:buAutoNum type="arabicPeriod"/>
              <a:defRPr/>
            </a:pPr>
            <a:endParaRPr lang="en-GB" b="0" dirty="0"/>
          </a:p>
          <a:p>
            <a:pPr>
              <a:spcBef>
                <a:spcPct val="0"/>
              </a:spcBef>
              <a:defRPr/>
            </a:pPr>
            <a:endParaRPr lang="en-GB" altLang="en-US" b="0" dirty="0">
              <a:solidFill>
                <a:schemeClr val="tx2">
                  <a:lumMod val="75000"/>
                </a:schemeClr>
              </a:solidFill>
            </a:endParaRPr>
          </a:p>
        </p:txBody>
      </p:sp>
      <p:pic>
        <p:nvPicPr>
          <p:cNvPr id="7" name="Picture 6">
            <a:extLst>
              <a:ext uri="{FF2B5EF4-FFF2-40B4-BE49-F238E27FC236}">
                <a16:creationId xmlns:a16="http://schemas.microsoft.com/office/drawing/2014/main" id="{5D52CA34-C83B-4701-9F38-CA2420AB3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854325"/>
            <a:ext cx="482441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3CE3140C-8B14-46C3-9CD6-C50B0DDD0176}"/>
              </a:ext>
            </a:extLst>
          </p:cNvPr>
          <p:cNvGrpSpPr>
            <a:grpSpLocks/>
          </p:cNvGrpSpPr>
          <p:nvPr/>
        </p:nvGrpSpPr>
        <p:grpSpPr bwMode="auto">
          <a:xfrm>
            <a:off x="6367463" y="623888"/>
            <a:ext cx="2382837" cy="1765300"/>
            <a:chOff x="6367463" y="623888"/>
            <a:chExt cx="2382837" cy="1764566"/>
          </a:xfrm>
        </p:grpSpPr>
        <p:pic>
          <p:nvPicPr>
            <p:cNvPr id="19463" name="Picture 1">
              <a:extLst>
                <a:ext uri="{FF2B5EF4-FFF2-40B4-BE49-F238E27FC236}">
                  <a16:creationId xmlns:a16="http://schemas.microsoft.com/office/drawing/2014/main" id="{90898514-DD74-4E62-BC4D-D0BF57781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623888"/>
              <a:ext cx="23828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or: Curved 10">
              <a:extLst>
                <a:ext uri="{FF2B5EF4-FFF2-40B4-BE49-F238E27FC236}">
                  <a16:creationId xmlns:a16="http://schemas.microsoft.com/office/drawing/2014/main" id="{F87C85ED-C239-457F-9B32-AB435D71D017}"/>
                </a:ext>
              </a:extLst>
            </p:cNvPr>
            <p:cNvCxnSpPr>
              <a:cxnSpLocks/>
            </p:cNvCxnSpPr>
            <p:nvPr/>
          </p:nvCxnSpPr>
          <p:spPr>
            <a:xfrm rot="5400000" flipH="1" flipV="1">
              <a:off x="6981961" y="1737715"/>
              <a:ext cx="653778" cy="64770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753D035D-60DC-48B6-96F7-CB3EC2004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3" y="1557338"/>
            <a:ext cx="867727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2" presetClass="entr" presetSubtype="4"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81C2C1-34CA-4647-9532-7E807B387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3975" y="1412875"/>
            <a:ext cx="620395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C50F07D5-3F10-4C8F-815B-F9DBD98F74C5}"/>
                  </a:ext>
                </a:extLst>
              </p14:cNvPr>
              <p14:cNvContentPartPr/>
              <p14:nvPr/>
            </p14:nvContentPartPr>
            <p14:xfrm>
              <a:off x="5863653" y="2239541"/>
              <a:ext cx="1302132" cy="1063883"/>
            </p14:xfrm>
          </p:contentPart>
        </mc:Choice>
        <mc:Fallback>
          <p:pic>
            <p:nvPicPr>
              <p:cNvPr id="7" name="Ink 6">
                <a:extLst>
                  <a:ext uri="{FF2B5EF4-FFF2-40B4-BE49-F238E27FC236}">
                    <a16:creationId xmlns:a16="http://schemas.microsoft.com/office/drawing/2014/main" id="{C50F07D5-3F10-4C8F-815B-F9DBD98F74C5}"/>
                  </a:ext>
                </a:extLst>
              </p:cNvPr>
              <p:cNvPicPr/>
              <p:nvPr/>
            </p:nvPicPr>
            <p:blipFill>
              <a:blip r:embed="rId5"/>
              <a:stretch>
                <a:fillRect/>
              </a:stretch>
            </p:blipFill>
            <p:spPr>
              <a:xfrm>
                <a:off x="5827663" y="2167560"/>
                <a:ext cx="1373753" cy="1207486"/>
              </a:xfrm>
              <a:prstGeom prst="rect">
                <a:avLst/>
              </a:prstGeom>
            </p:spPr>
          </p:pic>
        </mc:Fallback>
      </mc:AlternateContent>
      <p:sp>
        <p:nvSpPr>
          <p:cNvPr id="21508" name="Text Placeholder 2">
            <a:extLst>
              <a:ext uri="{FF2B5EF4-FFF2-40B4-BE49-F238E27FC236}">
                <a16:creationId xmlns:a16="http://schemas.microsoft.com/office/drawing/2014/main" id="{1BA204D0-02C7-45B1-94A3-1D0F24005D1E}"/>
              </a:ext>
            </a:extLst>
          </p:cNvPr>
          <p:cNvSpPr>
            <a:spLocks noGrp="1"/>
          </p:cNvSpPr>
          <p:nvPr>
            <p:ph type="body" idx="1"/>
          </p:nvPr>
        </p:nvSpPr>
        <p:spPr>
          <a:xfrm>
            <a:off x="468313" y="765175"/>
            <a:ext cx="8221662" cy="654050"/>
          </a:xfrm>
        </p:spPr>
        <p:txBody>
          <a:bodyPr/>
          <a:lstStyle/>
          <a:p>
            <a:r>
              <a:rPr lang="en-GB" altLang="en-US" sz="4000"/>
              <a:t>2. How to book a tutorial</a:t>
            </a:r>
          </a:p>
        </p:txBody>
      </p:sp>
      <p:sp>
        <p:nvSpPr>
          <p:cNvPr id="4" name="Text Placeholder 2">
            <a:extLst>
              <a:ext uri="{FF2B5EF4-FFF2-40B4-BE49-F238E27FC236}">
                <a16:creationId xmlns:a16="http://schemas.microsoft.com/office/drawing/2014/main" id="{3D8F4A40-CFD3-474C-969B-F7DC2FE71E13}"/>
              </a:ext>
            </a:extLst>
          </p:cNvPr>
          <p:cNvSpPr txBox="1">
            <a:spLocks/>
          </p:cNvSpPr>
          <p:nvPr/>
        </p:nvSpPr>
        <p:spPr bwMode="auto">
          <a:xfrm>
            <a:off x="263525" y="1800225"/>
            <a:ext cx="2330450" cy="4230688"/>
          </a:xfrm>
          <a:prstGeom prst="rect">
            <a:avLst/>
          </a:prstGeom>
          <a:noFill/>
          <a:ln>
            <a:noFill/>
          </a:ln>
        </p:spPr>
        <p:txBody>
          <a:bodyPr anchor="b"/>
          <a:lstStyle>
            <a:lvl1pPr marL="0" indent="0" algn="l" rtl="0" eaLnBrk="0" fontAlgn="base" hangingPunct="0">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514350" indent="-514350">
              <a:spcBef>
                <a:spcPct val="0"/>
              </a:spcBef>
              <a:buFont typeface="Calibri" pitchFamily="34" charset="0"/>
              <a:buAutoNum type="arabicPeriod"/>
              <a:defRPr/>
            </a:pPr>
            <a:r>
              <a:rPr lang="en-GB" b="0" dirty="0"/>
              <a:t>Click on Tutorial slots.</a:t>
            </a:r>
          </a:p>
          <a:p>
            <a:pPr marL="514350" indent="-514350">
              <a:spcBef>
                <a:spcPct val="0"/>
              </a:spcBef>
              <a:buFont typeface="Calibri" pitchFamily="34" charset="0"/>
              <a:buAutoNum type="arabicPeriod"/>
              <a:defRPr/>
            </a:pPr>
            <a:endParaRPr lang="en-GB" b="0" dirty="0"/>
          </a:p>
          <a:p>
            <a:pPr marL="514350" indent="-514350">
              <a:spcBef>
                <a:spcPct val="0"/>
              </a:spcBef>
              <a:buFont typeface="Calibri" pitchFamily="34" charset="0"/>
              <a:buAutoNum type="arabicPeriod"/>
              <a:defRPr/>
            </a:pPr>
            <a:r>
              <a:rPr lang="en-GB" b="0" dirty="0"/>
              <a:t>Click on the tutor you'd like to see.</a:t>
            </a:r>
          </a:p>
          <a:p>
            <a:pPr marL="514350" indent="-514350">
              <a:spcBef>
                <a:spcPct val="0"/>
              </a:spcBef>
              <a:buFont typeface="Calibri" pitchFamily="34" charset="0"/>
              <a:buAutoNum type="arabicPeriod"/>
              <a:defRPr/>
            </a:pPr>
            <a:endParaRPr lang="en-GB" b="0" dirty="0"/>
          </a:p>
          <a:p>
            <a:pPr marL="514350" indent="-514350">
              <a:spcBef>
                <a:spcPct val="0"/>
              </a:spcBef>
              <a:buFont typeface="Calibri" pitchFamily="34" charset="0"/>
              <a:buAutoNum type="arabicPeriod"/>
              <a:defRPr/>
            </a:pPr>
            <a:r>
              <a:rPr lang="en-GB" b="0" dirty="0"/>
              <a:t>Choose a time.</a:t>
            </a:r>
          </a:p>
          <a:p>
            <a:pPr>
              <a:spcBef>
                <a:spcPct val="0"/>
              </a:spcBef>
              <a:defRPr/>
            </a:pPr>
            <a:endParaRPr lang="en-GB" altLang="en-US" b="0" dirty="0">
              <a:solidFill>
                <a:schemeClr val="tx2">
                  <a:lumMod val="75000"/>
                </a:schemeClr>
              </a:solidFill>
            </a:endParaRPr>
          </a:p>
        </p:txBody>
      </p:sp>
      <p:pic>
        <p:nvPicPr>
          <p:cNvPr id="8" name="Picture 7">
            <a:extLst>
              <a:ext uri="{FF2B5EF4-FFF2-40B4-BE49-F238E27FC236}">
                <a16:creationId xmlns:a16="http://schemas.microsoft.com/office/drawing/2014/main" id="{E3877EA0-282F-44EA-AD5E-15265603F8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3975" y="1341438"/>
            <a:ext cx="6203950"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F894C708-0FAD-4830-A512-402A02AC1C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9538" y="1839913"/>
            <a:ext cx="620395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a:extLst>
              <a:ext uri="{FF2B5EF4-FFF2-40B4-BE49-F238E27FC236}">
                <a16:creationId xmlns:a16="http://schemas.microsoft.com/office/drawing/2014/main" id="{20BFAB24-D53C-485D-9185-9BB95D8BB59B}"/>
              </a:ext>
            </a:extLst>
          </p:cNvPr>
          <p:cNvSpPr>
            <a:spLocks noGrp="1"/>
          </p:cNvSpPr>
          <p:nvPr>
            <p:ph type="body" idx="1"/>
          </p:nvPr>
        </p:nvSpPr>
        <p:spPr>
          <a:xfrm>
            <a:off x="396875" y="1700213"/>
            <a:ext cx="8278813" cy="4464050"/>
          </a:xfrm>
        </p:spPr>
        <p:txBody>
          <a:bodyPr/>
          <a:lstStyle/>
          <a:p>
            <a:pPr marL="514350" indent="-514350">
              <a:spcBef>
                <a:spcPct val="0"/>
              </a:spcBef>
              <a:buFont typeface="Calibri" panose="020F0502020204030204" pitchFamily="34" charset="0"/>
              <a:buAutoNum type="arabicPeriod"/>
            </a:pPr>
            <a:r>
              <a:rPr lang="en-GB" altLang="en-US" b="0"/>
              <a:t>Attendance.</a:t>
            </a:r>
          </a:p>
          <a:p>
            <a:pPr marL="514350" indent="-514350">
              <a:spcBef>
                <a:spcPct val="0"/>
              </a:spcBef>
              <a:buFont typeface="Calibri" panose="020F0502020204030204" pitchFamily="34" charset="0"/>
              <a:buAutoNum type="arabicPeriod"/>
            </a:pPr>
            <a:endParaRPr lang="en-GB" altLang="en-US" sz="1400" b="0"/>
          </a:p>
          <a:p>
            <a:pPr marL="514350" indent="-514350">
              <a:spcBef>
                <a:spcPct val="0"/>
              </a:spcBef>
              <a:buFont typeface="Calibri" panose="020F0502020204030204" pitchFamily="34" charset="0"/>
              <a:buAutoNum type="arabicPeriod"/>
            </a:pPr>
            <a:r>
              <a:rPr lang="en-GB" altLang="en-US" b="0"/>
              <a:t>If you need help, please					    book a tutorial.</a:t>
            </a:r>
          </a:p>
          <a:p>
            <a:pPr marL="514350" indent="-514350">
              <a:spcBef>
                <a:spcPct val="0"/>
              </a:spcBef>
              <a:buFont typeface="Calibri" panose="020F0502020204030204" pitchFamily="34" charset="0"/>
              <a:buAutoNum type="arabicPeriod"/>
            </a:pPr>
            <a:endParaRPr lang="en-GB" altLang="en-US" sz="1600" b="0"/>
          </a:p>
          <a:p>
            <a:pPr marL="514350" indent="-514350">
              <a:spcBef>
                <a:spcPct val="0"/>
              </a:spcBef>
              <a:buFont typeface="Calibri" panose="020F0502020204030204" pitchFamily="34" charset="0"/>
              <a:buAutoNum type="arabicPeriod"/>
            </a:pPr>
            <a:r>
              <a:rPr lang="en-GB" altLang="en-US" b="0"/>
              <a:t>Don’t suffer in silence.</a:t>
            </a:r>
          </a:p>
          <a:p>
            <a:pPr marL="514350" indent="-514350">
              <a:spcBef>
                <a:spcPct val="0"/>
              </a:spcBef>
              <a:buFont typeface="Calibri" panose="020F0502020204030204" pitchFamily="34" charset="0"/>
              <a:buAutoNum type="arabicPeriod"/>
            </a:pPr>
            <a:endParaRPr lang="en-GB" altLang="en-US" sz="1600" b="0"/>
          </a:p>
          <a:p>
            <a:pPr marL="514350" indent="-514350">
              <a:spcBef>
                <a:spcPct val="0"/>
              </a:spcBef>
              <a:buFont typeface="Calibri" panose="020F0502020204030204" pitchFamily="34" charset="0"/>
              <a:buAutoNum type="arabicPeriod"/>
            </a:pPr>
            <a:r>
              <a:rPr lang="en-GB" altLang="en-US" b="0"/>
              <a:t>Take ownership of any decisions and act on them, make notes, plan and engage - to get the most out of Uni life.</a:t>
            </a:r>
          </a:p>
          <a:p>
            <a:pPr marL="514350" indent="-514350">
              <a:spcBef>
                <a:spcPct val="0"/>
              </a:spcBef>
              <a:buFont typeface="Calibri" panose="020F0502020204030204" pitchFamily="34" charset="0"/>
              <a:buAutoNum type="arabicPeriod"/>
            </a:pPr>
            <a:endParaRPr lang="en-GB" altLang="en-US" sz="1600" b="0"/>
          </a:p>
          <a:p>
            <a:pPr marL="514350" indent="-514350">
              <a:spcBef>
                <a:spcPct val="0"/>
              </a:spcBef>
              <a:buFont typeface="Calibri" panose="020F0502020204030204" pitchFamily="34" charset="0"/>
              <a:buAutoNum type="arabicPeriod"/>
            </a:pPr>
            <a:r>
              <a:rPr lang="en-GB" altLang="en-US" b="0"/>
              <a:t>You can change your academic adviser – all reasonable request will be considered.</a:t>
            </a:r>
          </a:p>
          <a:p>
            <a:pPr marL="514350" indent="-514350">
              <a:spcBef>
                <a:spcPct val="0"/>
              </a:spcBef>
              <a:buFont typeface="Calibri" panose="020F0502020204030204" pitchFamily="34" charset="0"/>
              <a:buAutoNum type="arabicPeriod"/>
            </a:pPr>
            <a:endParaRPr lang="en-GB" altLang="en-US" b="0"/>
          </a:p>
        </p:txBody>
      </p:sp>
      <p:sp>
        <p:nvSpPr>
          <p:cNvPr id="23555" name="Text Placeholder 2">
            <a:extLst>
              <a:ext uri="{FF2B5EF4-FFF2-40B4-BE49-F238E27FC236}">
                <a16:creationId xmlns:a16="http://schemas.microsoft.com/office/drawing/2014/main" id="{97F18EBE-8632-47D9-B1E7-9AC39586AE68}"/>
              </a:ext>
            </a:extLst>
          </p:cNvPr>
          <p:cNvSpPr>
            <a:spLocks noGrp="1"/>
          </p:cNvSpPr>
          <p:nvPr>
            <p:ph type="body" idx="1"/>
          </p:nvPr>
        </p:nvSpPr>
        <p:spPr>
          <a:xfrm>
            <a:off x="395288" y="836613"/>
            <a:ext cx="8221662" cy="654050"/>
          </a:xfrm>
        </p:spPr>
        <p:txBody>
          <a:bodyPr/>
          <a:lstStyle/>
          <a:p>
            <a:r>
              <a:rPr lang="en-GB" altLang="en-US" sz="4000"/>
              <a:t>3. Your role in the process</a:t>
            </a:r>
          </a:p>
        </p:txBody>
      </p:sp>
      <p:grpSp>
        <p:nvGrpSpPr>
          <p:cNvPr id="23556" name="Group 1">
            <a:extLst>
              <a:ext uri="{FF2B5EF4-FFF2-40B4-BE49-F238E27FC236}">
                <a16:creationId xmlns:a16="http://schemas.microsoft.com/office/drawing/2014/main" id="{28D24058-B8CC-4BD9-B285-C9CB782BA3CC}"/>
              </a:ext>
            </a:extLst>
          </p:cNvPr>
          <p:cNvGrpSpPr>
            <a:grpSpLocks/>
          </p:cNvGrpSpPr>
          <p:nvPr/>
        </p:nvGrpSpPr>
        <p:grpSpPr bwMode="auto">
          <a:xfrm>
            <a:off x="5365750" y="1490663"/>
            <a:ext cx="3382963" cy="2530475"/>
            <a:chOff x="5365750" y="1490663"/>
            <a:chExt cx="3383037" cy="2530475"/>
          </a:xfrm>
        </p:grpSpPr>
        <p:pic>
          <p:nvPicPr>
            <p:cNvPr id="23557" name="Picture 2" descr="A picture containing animal, water, white, plane&#10;&#10;Description automatically generated">
              <a:extLst>
                <a:ext uri="{FF2B5EF4-FFF2-40B4-BE49-F238E27FC236}">
                  <a16:creationId xmlns:a16="http://schemas.microsoft.com/office/drawing/2014/main" id="{CBA36770-D6FC-4220-A365-20D4FEC17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5750" y="1490663"/>
              <a:ext cx="33734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809F54C1-1B83-4F01-BC27-F3F1A0D12FEA}"/>
                </a:ext>
              </a:extLst>
            </p:cNvPr>
            <p:cNvSpPr>
              <a:spLocks noChangeArrowheads="1"/>
            </p:cNvSpPr>
            <p:nvPr/>
          </p:nvSpPr>
          <p:spPr bwMode="auto">
            <a:xfrm>
              <a:off x="5365750" y="1495425"/>
              <a:ext cx="3383037" cy="26193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1100" dirty="0">
                  <a:solidFill>
                    <a:schemeClr val="bg1">
                      <a:lumMod val="50000"/>
                    </a:schemeClr>
                  </a:solidFill>
                  <a:latin typeface="Arial" panose="020B0604020202020204" pitchFamily="34" charset="0"/>
                </a:rPr>
                <a:t>Photo credit: Jane Galloway Sept 2019</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calcmode="lin" valueType="num">
                                      <p:cBhvr additive="base">
                                        <p:cTn id="7" dur="5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 calcmode="lin" valueType="num">
                                      <p:cBhvr additive="base">
                                        <p:cTn id="13"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506">
                                            <p:txEl>
                                              <p:pRg st="4" end="4"/>
                                            </p:txEl>
                                          </p:spTgt>
                                        </p:tgtEl>
                                        <p:attrNameLst>
                                          <p:attrName>style.visibility</p:attrName>
                                        </p:attrNameLst>
                                      </p:cBhvr>
                                      <p:to>
                                        <p:strVal val="visible"/>
                                      </p:to>
                                    </p:set>
                                    <p:anim calcmode="lin" valueType="num">
                                      <p:cBhvr additive="base">
                                        <p:cTn id="17"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506">
                                            <p:txEl>
                                              <p:pRg st="6" end="6"/>
                                            </p:txEl>
                                          </p:spTgt>
                                        </p:tgtEl>
                                        <p:attrNameLst>
                                          <p:attrName>style.visibility</p:attrName>
                                        </p:attrNameLst>
                                      </p:cBhvr>
                                      <p:to>
                                        <p:strVal val="visible"/>
                                      </p:to>
                                    </p:set>
                                    <p:anim calcmode="lin" valueType="num">
                                      <p:cBhvr additive="base">
                                        <p:cTn id="21" dur="5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6">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506">
                                            <p:txEl>
                                              <p:pRg st="8" end="8"/>
                                            </p:txEl>
                                          </p:spTgt>
                                        </p:tgtEl>
                                        <p:attrNameLst>
                                          <p:attrName>style.visibility</p:attrName>
                                        </p:attrNameLst>
                                      </p:cBhvr>
                                      <p:to>
                                        <p:strVal val="visible"/>
                                      </p:to>
                                    </p:set>
                                    <p:anim calcmode="lin" valueType="num">
                                      <p:cBhvr additive="base">
                                        <p:cTn id="25" dur="500" fill="hold"/>
                                        <p:tgtEl>
                                          <p:spTgt spid="2150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Placeholder 2">
            <a:extLst>
              <a:ext uri="{FF2B5EF4-FFF2-40B4-BE49-F238E27FC236}">
                <a16:creationId xmlns:a16="http://schemas.microsoft.com/office/drawing/2014/main" id="{8CD8C199-6CA8-4B26-AD2F-906864175C80}"/>
              </a:ext>
            </a:extLst>
          </p:cNvPr>
          <p:cNvSpPr>
            <a:spLocks noGrp="1"/>
          </p:cNvSpPr>
          <p:nvPr>
            <p:ph type="body" idx="1"/>
          </p:nvPr>
        </p:nvSpPr>
        <p:spPr>
          <a:xfrm>
            <a:off x="344488" y="1917700"/>
            <a:ext cx="3722687" cy="3887788"/>
          </a:xfrm>
        </p:spPr>
        <p:txBody>
          <a:bodyPr/>
          <a:lstStyle/>
          <a:p>
            <a:pPr>
              <a:spcBef>
                <a:spcPct val="0"/>
              </a:spcBef>
              <a:defRPr/>
            </a:pPr>
            <a:r>
              <a:rPr lang="en-GB" sz="2800" dirty="0"/>
              <a:t>Initial aims are to:</a:t>
            </a:r>
          </a:p>
          <a:p>
            <a:pPr>
              <a:spcBef>
                <a:spcPct val="0"/>
              </a:spcBef>
              <a:defRPr/>
            </a:pPr>
            <a:endParaRPr lang="en-GB" sz="2800" b="0" dirty="0"/>
          </a:p>
          <a:p>
            <a:pPr>
              <a:spcBef>
                <a:spcPct val="0"/>
              </a:spcBef>
              <a:defRPr/>
            </a:pPr>
            <a:r>
              <a:rPr lang="en-GB" sz="2800" b="0" dirty="0"/>
              <a:t>Get to know each other a little better.</a:t>
            </a:r>
          </a:p>
          <a:p>
            <a:pPr>
              <a:spcBef>
                <a:spcPct val="0"/>
              </a:spcBef>
              <a:defRPr/>
            </a:pPr>
            <a:endParaRPr lang="en-GB" sz="2800" b="0" dirty="0"/>
          </a:p>
          <a:p>
            <a:pPr>
              <a:spcBef>
                <a:spcPct val="0"/>
              </a:spcBef>
              <a:defRPr/>
            </a:pPr>
            <a:r>
              <a:rPr lang="en-GB" sz="2800" b="0" dirty="0"/>
              <a:t>Establish a comfortable working relationship.</a:t>
            </a:r>
          </a:p>
          <a:p>
            <a:pPr marL="514350" indent="-514350">
              <a:spcBef>
                <a:spcPct val="0"/>
              </a:spcBef>
              <a:buFont typeface="Arial" panose="020B0604020202020204" pitchFamily="34" charset="0"/>
              <a:buAutoNum type="arabicPeriod"/>
              <a:defRPr/>
            </a:pPr>
            <a:endParaRPr lang="en-GB" sz="2800" b="0" dirty="0"/>
          </a:p>
          <a:p>
            <a:pPr marL="457200" indent="-457200">
              <a:spcBef>
                <a:spcPct val="0"/>
              </a:spcBef>
              <a:buFont typeface="Arial" panose="020B0604020202020204" pitchFamily="34" charset="0"/>
              <a:buAutoNum type="arabicPeriod"/>
              <a:defRPr/>
            </a:pPr>
            <a:endParaRPr lang="en-GB" sz="2800" b="0" dirty="0"/>
          </a:p>
        </p:txBody>
      </p:sp>
      <p:sp>
        <p:nvSpPr>
          <p:cNvPr id="25603" name="Text Placeholder 2">
            <a:extLst>
              <a:ext uri="{FF2B5EF4-FFF2-40B4-BE49-F238E27FC236}">
                <a16:creationId xmlns:a16="http://schemas.microsoft.com/office/drawing/2014/main" id="{2578C7DD-6C08-4DB3-9D27-CA5C172D2765}"/>
              </a:ext>
            </a:extLst>
          </p:cNvPr>
          <p:cNvSpPr>
            <a:spLocks noGrp="1"/>
          </p:cNvSpPr>
          <p:nvPr>
            <p:ph type="body" idx="1"/>
          </p:nvPr>
        </p:nvSpPr>
        <p:spPr>
          <a:xfrm>
            <a:off x="395288" y="836613"/>
            <a:ext cx="8221662" cy="654050"/>
          </a:xfrm>
        </p:spPr>
        <p:txBody>
          <a:bodyPr/>
          <a:lstStyle/>
          <a:p>
            <a:r>
              <a:rPr lang="en-GB" altLang="en-US" sz="4000"/>
              <a:t>4. What to expect – </a:t>
            </a:r>
            <a:r>
              <a:rPr lang="en-GB" altLang="en-US" sz="3600" b="0"/>
              <a:t>at the first meeting</a:t>
            </a:r>
            <a:endParaRPr lang="en-GB" altLang="en-US" sz="4000" b="0"/>
          </a:p>
        </p:txBody>
      </p:sp>
      <p:grpSp>
        <p:nvGrpSpPr>
          <p:cNvPr id="25604" name="Group 4">
            <a:extLst>
              <a:ext uri="{FF2B5EF4-FFF2-40B4-BE49-F238E27FC236}">
                <a16:creationId xmlns:a16="http://schemas.microsoft.com/office/drawing/2014/main" id="{74C2398D-A050-47E6-9EFB-84C50FB9B7CE}"/>
              </a:ext>
            </a:extLst>
          </p:cNvPr>
          <p:cNvGrpSpPr>
            <a:grpSpLocks/>
          </p:cNvGrpSpPr>
          <p:nvPr/>
        </p:nvGrpSpPr>
        <p:grpSpPr bwMode="auto">
          <a:xfrm>
            <a:off x="5127625" y="1917700"/>
            <a:ext cx="3489325" cy="3644900"/>
            <a:chOff x="5127098" y="1917700"/>
            <a:chExt cx="3489852" cy="3645118"/>
          </a:xfrm>
        </p:grpSpPr>
        <p:pic>
          <p:nvPicPr>
            <p:cNvPr id="25605" name="Picture 2" descr="A close up of a piece of cake on a plate&#10;&#10;Description automatically generated">
              <a:extLst>
                <a:ext uri="{FF2B5EF4-FFF2-40B4-BE49-F238E27FC236}">
                  <a16:creationId xmlns:a16="http://schemas.microsoft.com/office/drawing/2014/main" id="{0D74C174-0DD9-4B8C-B653-3EF075137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156"/>
            <a:stretch>
              <a:fillRect/>
            </a:stretch>
          </p:blipFill>
          <p:spPr bwMode="auto">
            <a:xfrm>
              <a:off x="5127098" y="1917700"/>
              <a:ext cx="3489852" cy="362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7BA552E7-8739-4943-8713-B9FA531578B6}"/>
                </a:ext>
              </a:extLst>
            </p:cNvPr>
            <p:cNvSpPr>
              <a:spLocks noChangeArrowheads="1"/>
            </p:cNvSpPr>
            <p:nvPr/>
          </p:nvSpPr>
          <p:spPr bwMode="auto">
            <a:xfrm>
              <a:off x="5147739" y="5300865"/>
              <a:ext cx="3383473" cy="26195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1100" dirty="0">
                  <a:solidFill>
                    <a:schemeClr val="bg1">
                      <a:lumMod val="50000"/>
                    </a:schemeClr>
                  </a:solidFill>
                  <a:latin typeface="Arial" panose="020B0604020202020204" pitchFamily="34" charset="0"/>
                </a:rPr>
                <a:t>Photo credit: Jane Galloway Sept 2019</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a:extLst>
              <a:ext uri="{FF2B5EF4-FFF2-40B4-BE49-F238E27FC236}">
                <a16:creationId xmlns:a16="http://schemas.microsoft.com/office/drawing/2014/main" id="{D960D1FF-4493-4EE0-988C-23A915CBDAAC}"/>
              </a:ext>
            </a:extLst>
          </p:cNvPr>
          <p:cNvSpPr>
            <a:spLocks noGrp="1"/>
          </p:cNvSpPr>
          <p:nvPr>
            <p:ph type="body" idx="1"/>
          </p:nvPr>
        </p:nvSpPr>
        <p:spPr>
          <a:xfrm>
            <a:off x="541338" y="1633538"/>
            <a:ext cx="8278812" cy="3667125"/>
          </a:xfrm>
        </p:spPr>
        <p:txBody>
          <a:bodyPr/>
          <a:lstStyle/>
          <a:p>
            <a:pPr>
              <a:spcBef>
                <a:spcPct val="0"/>
              </a:spcBef>
            </a:pPr>
            <a:r>
              <a:rPr lang="en-GB" altLang="en-US"/>
              <a:t>Everything discussed is confidential.</a:t>
            </a:r>
          </a:p>
          <a:p>
            <a:pPr>
              <a:spcBef>
                <a:spcPct val="0"/>
              </a:spcBef>
            </a:pPr>
            <a:r>
              <a:rPr lang="en-GB" altLang="en-US" b="0" i="1"/>
              <a:t>Unless of course you need additional help and we may with your agreement discuss with others who can help.</a:t>
            </a:r>
          </a:p>
          <a:p>
            <a:pPr>
              <a:spcBef>
                <a:spcPct val="0"/>
              </a:spcBef>
            </a:pPr>
            <a:endParaRPr lang="en-GB" altLang="en-US" sz="800" b="0"/>
          </a:p>
          <a:p>
            <a:pPr>
              <a:spcBef>
                <a:spcPct val="0"/>
              </a:spcBef>
            </a:pPr>
            <a:r>
              <a:rPr lang="en-GB" altLang="en-US"/>
              <a:t>Undertake personal development planning </a:t>
            </a:r>
            <a:r>
              <a:rPr lang="en-GB" altLang="en-US" b="0"/>
              <a:t>(PDP) and the Higher Education Achievement Report (HEAR*) incorporated into the personal, academic tutoring session.</a:t>
            </a:r>
          </a:p>
          <a:p>
            <a:pPr>
              <a:spcBef>
                <a:spcPct val="0"/>
              </a:spcBef>
            </a:pPr>
            <a:endParaRPr lang="en-GB" altLang="en-US" sz="800" b="0"/>
          </a:p>
          <a:p>
            <a:pPr>
              <a:spcBef>
                <a:spcPct val="0"/>
              </a:spcBef>
            </a:pPr>
            <a:r>
              <a:rPr lang="en-GB" altLang="en-US"/>
              <a:t>Encourage you to self refer </a:t>
            </a:r>
            <a:r>
              <a:rPr lang="en-GB" altLang="en-US" b="0"/>
              <a:t>to any of the other support functions available at the university.</a:t>
            </a:r>
          </a:p>
          <a:p>
            <a:pPr>
              <a:spcBef>
                <a:spcPct val="0"/>
              </a:spcBef>
            </a:pPr>
            <a:endParaRPr lang="en-GB" altLang="en-US" b="0"/>
          </a:p>
        </p:txBody>
      </p:sp>
      <p:sp>
        <p:nvSpPr>
          <p:cNvPr id="27651" name="Text Placeholder 2">
            <a:extLst>
              <a:ext uri="{FF2B5EF4-FFF2-40B4-BE49-F238E27FC236}">
                <a16:creationId xmlns:a16="http://schemas.microsoft.com/office/drawing/2014/main" id="{CF276946-AFD5-4F4E-926D-A6E2CB9D2627}"/>
              </a:ext>
            </a:extLst>
          </p:cNvPr>
          <p:cNvSpPr>
            <a:spLocks noGrp="1"/>
          </p:cNvSpPr>
          <p:nvPr>
            <p:ph type="body" idx="1"/>
          </p:nvPr>
        </p:nvSpPr>
        <p:spPr>
          <a:xfrm>
            <a:off x="468313" y="908050"/>
            <a:ext cx="8221662" cy="654050"/>
          </a:xfrm>
        </p:spPr>
        <p:txBody>
          <a:bodyPr/>
          <a:lstStyle/>
          <a:p>
            <a:r>
              <a:rPr lang="en-GB" altLang="en-US" sz="4000"/>
              <a:t>4. What to expect:</a:t>
            </a:r>
          </a:p>
        </p:txBody>
      </p:sp>
      <p:sp>
        <p:nvSpPr>
          <p:cNvPr id="27652" name="Rectangle 1">
            <a:extLst>
              <a:ext uri="{FF2B5EF4-FFF2-40B4-BE49-F238E27FC236}">
                <a16:creationId xmlns:a16="http://schemas.microsoft.com/office/drawing/2014/main" id="{635C7A69-4869-4CA8-9CE0-0902CA1CB93C}"/>
              </a:ext>
            </a:extLst>
          </p:cNvPr>
          <p:cNvSpPr>
            <a:spLocks noChangeArrowheads="1"/>
          </p:cNvSpPr>
          <p:nvPr/>
        </p:nvSpPr>
        <p:spPr bwMode="auto">
          <a:xfrm>
            <a:off x="541338" y="5334000"/>
            <a:ext cx="82057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latin typeface="Arial" panose="020B0604020202020204" pitchFamily="34" charset="0"/>
              </a:rPr>
              <a:t>*The HEAR (</a:t>
            </a:r>
            <a:r>
              <a:rPr lang="en-GB" altLang="en-US" sz="1400">
                <a:latin typeface="Arial" panose="020B0604020202020204" pitchFamily="34" charset="0"/>
                <a:hlinkClick r:id="rId3"/>
              </a:rPr>
              <a:t>Higher Education Achievement Report) </a:t>
            </a:r>
            <a:r>
              <a:rPr lang="en-GB" altLang="en-US" sz="1400">
                <a:latin typeface="Arial" panose="020B0604020202020204" pitchFamily="34" charset="0"/>
              </a:rPr>
              <a:t>is a University verified, electronic document which records broader achievements in addition to programme and module details and results.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a:extLst>
              <a:ext uri="{FF2B5EF4-FFF2-40B4-BE49-F238E27FC236}">
                <a16:creationId xmlns:a16="http://schemas.microsoft.com/office/drawing/2014/main" id="{7394D50E-805B-4D51-9EDA-BDAE5ED404B5}"/>
              </a:ext>
            </a:extLst>
          </p:cNvPr>
          <p:cNvSpPr>
            <a:spLocks noGrp="1"/>
          </p:cNvSpPr>
          <p:nvPr>
            <p:ph type="body" idx="1"/>
          </p:nvPr>
        </p:nvSpPr>
        <p:spPr>
          <a:xfrm>
            <a:off x="395288" y="836613"/>
            <a:ext cx="8221662" cy="654050"/>
          </a:xfrm>
        </p:spPr>
        <p:txBody>
          <a:bodyPr/>
          <a:lstStyle/>
          <a:p>
            <a:r>
              <a:rPr lang="en-GB" altLang="en-US" sz="4000"/>
              <a:t>4. How to find us</a:t>
            </a:r>
            <a:endParaRPr lang="en-GB" altLang="en-US" sz="4000" b="0"/>
          </a:p>
        </p:txBody>
      </p:sp>
      <p:pic>
        <p:nvPicPr>
          <p:cNvPr id="2" name="Picture 1">
            <a:extLst>
              <a:ext uri="{FF2B5EF4-FFF2-40B4-BE49-F238E27FC236}">
                <a16:creationId xmlns:a16="http://schemas.microsoft.com/office/drawing/2014/main" id="{64AAF2AA-153C-449A-843A-ADFE42830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1492250"/>
            <a:ext cx="5068888"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1FC8CF7-D210-4EFF-8550-6D8108F5F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1417638"/>
            <a:ext cx="5743575"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2B2770EA-0C13-4C21-82DB-2BD3972F4C10}"/>
                  </a:ext>
                </a:extLst>
              </p14:cNvPr>
              <p14:cNvContentPartPr/>
              <p14:nvPr/>
            </p14:nvContentPartPr>
            <p14:xfrm>
              <a:off x="6228184" y="3789040"/>
              <a:ext cx="1039569" cy="668613"/>
            </p14:xfrm>
          </p:contentPart>
        </mc:Choice>
        <mc:Fallback>
          <p:pic>
            <p:nvPicPr>
              <p:cNvPr id="5" name="Ink 4">
                <a:extLst>
                  <a:ext uri="{FF2B5EF4-FFF2-40B4-BE49-F238E27FC236}">
                    <a16:creationId xmlns:a16="http://schemas.microsoft.com/office/drawing/2014/main" id="{2B2770EA-0C13-4C21-82DB-2BD3972F4C10}"/>
                  </a:ext>
                </a:extLst>
              </p:cNvPr>
              <p:cNvPicPr/>
              <p:nvPr/>
            </p:nvPicPr>
            <p:blipFill>
              <a:blip r:embed="rId6"/>
              <a:stretch>
                <a:fillRect/>
              </a:stretch>
            </p:blipFill>
            <p:spPr>
              <a:xfrm>
                <a:off x="6219185" y="3780039"/>
                <a:ext cx="1057207" cy="686255"/>
              </a:xfrm>
              <a:prstGeom prst="rect">
                <a:avLst/>
              </a:prstGeom>
            </p:spPr>
          </p:pic>
        </mc:Fallback>
      </mc:AlternateContent>
      <p:sp>
        <p:nvSpPr>
          <p:cNvPr id="29702" name="Text Placeholder 3">
            <a:extLst>
              <a:ext uri="{FF2B5EF4-FFF2-40B4-BE49-F238E27FC236}">
                <a16:creationId xmlns:a16="http://schemas.microsoft.com/office/drawing/2014/main" id="{6A037187-CEDB-44C0-81FA-56C9EC3BA37C}"/>
              </a:ext>
            </a:extLst>
          </p:cNvPr>
          <p:cNvSpPr>
            <a:spLocks noGrp="1"/>
          </p:cNvSpPr>
          <p:nvPr>
            <p:ph type="body" idx="1"/>
          </p:nvPr>
        </p:nvSpPr>
        <p:spPr>
          <a:xfrm>
            <a:off x="4144963" y="727075"/>
            <a:ext cx="4710112" cy="639763"/>
          </a:xfrm>
        </p:spPr>
        <p:txBody>
          <a:bodyPr/>
          <a:lstStyle/>
          <a:p>
            <a:pPr algn="r"/>
            <a:r>
              <a:rPr lang="en-GB" altLang="en-US" sz="1800" b="0"/>
              <a:t>Bishop Otter Campus, New Hall, Room N131 </a:t>
            </a:r>
            <a:r>
              <a:rPr lang="en-GB" altLang="en-US" sz="1800" b="0" u="sng">
                <a:hlinkClick r:id="rId7"/>
              </a:rPr>
              <a:t>https://maps.chi.ac.uk/#room=C18-0-28</a:t>
            </a:r>
            <a:endParaRPr lang="en-US" altLang="en-US" sz="18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Placeholder 2">
            <a:extLst>
              <a:ext uri="{FF2B5EF4-FFF2-40B4-BE49-F238E27FC236}">
                <a16:creationId xmlns:a16="http://schemas.microsoft.com/office/drawing/2014/main" id="{790383F3-C6A9-4D29-9122-A1E6A33F7D02}"/>
              </a:ext>
            </a:extLst>
          </p:cNvPr>
          <p:cNvSpPr>
            <a:spLocks noGrp="1"/>
          </p:cNvSpPr>
          <p:nvPr>
            <p:ph type="body" idx="1"/>
          </p:nvPr>
        </p:nvSpPr>
        <p:spPr>
          <a:xfrm>
            <a:off x="396875" y="1773238"/>
            <a:ext cx="8278813" cy="3960812"/>
          </a:xfrm>
        </p:spPr>
        <p:txBody>
          <a:bodyPr/>
          <a:lstStyle/>
          <a:p>
            <a:pPr>
              <a:spcBef>
                <a:spcPct val="0"/>
              </a:spcBef>
              <a:defRPr/>
            </a:pPr>
            <a:r>
              <a:rPr lang="en-GB" sz="2800" b="0" dirty="0"/>
              <a:t>At least once every semester</a:t>
            </a:r>
          </a:p>
          <a:p>
            <a:pPr>
              <a:spcBef>
                <a:spcPct val="0"/>
              </a:spcBef>
              <a:defRPr/>
            </a:pPr>
            <a:r>
              <a:rPr lang="en-GB" sz="2800" b="0" dirty="0"/>
              <a:t>At Level 4 ideally within 3 weeks</a:t>
            </a:r>
          </a:p>
          <a:p>
            <a:pPr>
              <a:spcBef>
                <a:spcPct val="0"/>
              </a:spcBef>
              <a:defRPr/>
            </a:pPr>
            <a:r>
              <a:rPr lang="en-GB" sz="2800" b="0" dirty="0"/>
              <a:t>At Level 5 within 5 weeks</a:t>
            </a:r>
          </a:p>
          <a:p>
            <a:pPr>
              <a:spcBef>
                <a:spcPct val="0"/>
              </a:spcBef>
              <a:defRPr/>
            </a:pPr>
            <a:r>
              <a:rPr lang="en-GB" sz="2800" b="0" dirty="0"/>
              <a:t>At level 6 – as required</a:t>
            </a:r>
          </a:p>
          <a:p>
            <a:pPr>
              <a:spcBef>
                <a:spcPct val="0"/>
              </a:spcBef>
              <a:defRPr/>
            </a:pPr>
            <a:endParaRPr lang="en-GB" sz="2800" b="0" dirty="0"/>
          </a:p>
          <a:p>
            <a:pPr>
              <a:spcBef>
                <a:spcPct val="0"/>
              </a:spcBef>
              <a:defRPr/>
            </a:pPr>
            <a:r>
              <a:rPr lang="en-GB" sz="2800" b="0" dirty="0"/>
              <a:t>Ideally with at least 1 weeks notice</a:t>
            </a:r>
          </a:p>
          <a:p>
            <a:pPr>
              <a:spcBef>
                <a:spcPct val="0"/>
              </a:spcBef>
              <a:defRPr/>
            </a:pPr>
            <a:endParaRPr lang="en-GB" sz="2800" b="0" dirty="0"/>
          </a:p>
          <a:p>
            <a:pPr>
              <a:spcBef>
                <a:spcPct val="0"/>
              </a:spcBef>
              <a:defRPr/>
            </a:pPr>
            <a:r>
              <a:rPr lang="en-GB" sz="2800" b="0" dirty="0"/>
              <a:t>Plus ad-hoc meetings as required</a:t>
            </a:r>
          </a:p>
          <a:p>
            <a:pPr marL="514350" indent="-514350">
              <a:spcBef>
                <a:spcPct val="0"/>
              </a:spcBef>
              <a:buFont typeface="Calibri" pitchFamily="34" charset="0"/>
              <a:buAutoNum type="arabicPeriod"/>
              <a:defRPr/>
            </a:pPr>
            <a:endParaRPr lang="en-GB" sz="2800" b="0" dirty="0"/>
          </a:p>
        </p:txBody>
      </p:sp>
      <p:sp>
        <p:nvSpPr>
          <p:cNvPr id="31747" name="Text Placeholder 2">
            <a:extLst>
              <a:ext uri="{FF2B5EF4-FFF2-40B4-BE49-F238E27FC236}">
                <a16:creationId xmlns:a16="http://schemas.microsoft.com/office/drawing/2014/main" id="{4D3E912D-9139-4F1B-BA6B-B9379D015DBE}"/>
              </a:ext>
            </a:extLst>
          </p:cNvPr>
          <p:cNvSpPr>
            <a:spLocks noGrp="1"/>
          </p:cNvSpPr>
          <p:nvPr>
            <p:ph type="body" idx="1"/>
          </p:nvPr>
        </p:nvSpPr>
        <p:spPr>
          <a:xfrm>
            <a:off x="395288" y="908050"/>
            <a:ext cx="8221662" cy="654050"/>
          </a:xfrm>
        </p:spPr>
        <p:txBody>
          <a:bodyPr/>
          <a:lstStyle/>
          <a:p>
            <a:r>
              <a:rPr lang="en-GB" altLang="en-US" sz="4000"/>
              <a:t>5. How often do we meet</a:t>
            </a:r>
          </a:p>
        </p:txBody>
      </p:sp>
      <p:grpSp>
        <p:nvGrpSpPr>
          <p:cNvPr id="31748" name="Group 3">
            <a:extLst>
              <a:ext uri="{FF2B5EF4-FFF2-40B4-BE49-F238E27FC236}">
                <a16:creationId xmlns:a16="http://schemas.microsoft.com/office/drawing/2014/main" id="{1722ADA9-CC19-4E89-A437-2DCC9B2A1021}"/>
              </a:ext>
            </a:extLst>
          </p:cNvPr>
          <p:cNvGrpSpPr>
            <a:grpSpLocks/>
          </p:cNvGrpSpPr>
          <p:nvPr/>
        </p:nvGrpSpPr>
        <p:grpSpPr bwMode="auto">
          <a:xfrm>
            <a:off x="5867400" y="1963738"/>
            <a:ext cx="2740025" cy="2978150"/>
            <a:chOff x="5963651" y="1818952"/>
            <a:chExt cx="2739991" cy="2978200"/>
          </a:xfrm>
        </p:grpSpPr>
        <p:pic>
          <p:nvPicPr>
            <p:cNvPr id="31749" name="Picture 2" descr="A plate of food that is sitting in the grass&#10;&#10;Description automatically generated">
              <a:extLst>
                <a:ext uri="{FF2B5EF4-FFF2-40B4-BE49-F238E27FC236}">
                  <a16:creationId xmlns:a16="http://schemas.microsoft.com/office/drawing/2014/main" id="{0B89CE10-E849-498A-882C-DDD70FCF7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249" t="8400" r="4723"/>
            <a:stretch>
              <a:fillRect/>
            </a:stretch>
          </p:blipFill>
          <p:spPr bwMode="auto">
            <a:xfrm rot="-5400000">
              <a:off x="5857408" y="1925195"/>
              <a:ext cx="2952477" cy="273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55067E1C-33C2-446D-80A2-735037691530}"/>
                </a:ext>
              </a:extLst>
            </p:cNvPr>
            <p:cNvSpPr>
              <a:spLocks noChangeArrowheads="1"/>
            </p:cNvSpPr>
            <p:nvPr/>
          </p:nvSpPr>
          <p:spPr bwMode="auto">
            <a:xfrm>
              <a:off x="5982701" y="4535210"/>
              <a:ext cx="2692367" cy="26194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GB" altLang="en-US" sz="1100" dirty="0">
                  <a:solidFill>
                    <a:schemeClr val="bg1">
                      <a:lumMod val="50000"/>
                    </a:schemeClr>
                  </a:solidFill>
                  <a:latin typeface="Arial" panose="020B0604020202020204" pitchFamily="34" charset="0"/>
                </a:rPr>
                <a:t>Photo credit: Jane Galloway Sept 2019</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4|1.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2DE2FF1923AB45A5E7B8631A04B5F2" ma:contentTypeVersion="11" ma:contentTypeDescription="Create a new document." ma:contentTypeScope="" ma:versionID="d4f99d3718d795f22136e1a04ce1045c">
  <xsd:schema xmlns:xsd="http://www.w3.org/2001/XMLSchema" xmlns:xs="http://www.w3.org/2001/XMLSchema" xmlns:p="http://schemas.microsoft.com/office/2006/metadata/properties" xmlns:ns3="434a5e07-7937-4b76-bd52-3ffae54edeae" xmlns:ns4="4570b61b-b6e9-4013-9cc5-b5592e53d048" targetNamespace="http://schemas.microsoft.com/office/2006/metadata/properties" ma:root="true" ma:fieldsID="bb0eca696753a02591153d5c4a8ef42b" ns3:_="" ns4:_="">
    <xsd:import namespace="434a5e07-7937-4b76-bd52-3ffae54edeae"/>
    <xsd:import namespace="4570b61b-b6e9-4013-9cc5-b5592e53d0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a5e07-7937-4b76-bd52-3ffae54ede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70b61b-b6e9-4013-9cc5-b5592e53d04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825146-3CB0-4101-9ADD-C8BB6B3EE3FA}">
  <ds:schemaRefs>
    <ds:schemaRef ds:uri="http://schemas.microsoft.com/sharepoint/v3/contenttype/forms"/>
  </ds:schemaRefs>
</ds:datastoreItem>
</file>

<file path=customXml/itemProps2.xml><?xml version="1.0" encoding="utf-8"?>
<ds:datastoreItem xmlns:ds="http://schemas.openxmlformats.org/officeDocument/2006/customXml" ds:itemID="{55DBDEFA-55A9-499D-8D77-4BFB4C55A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a5e07-7937-4b76-bd52-3ffae54edeae"/>
    <ds:schemaRef ds:uri="4570b61b-b6e9-4013-9cc5-b5592e53d0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0D9366-900A-4FCC-9B03-5778CC4D7859}">
  <ds:schemaRefs>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4570b61b-b6e9-4013-9cc5-b5592e53d048"/>
    <ds:schemaRef ds:uri="434a5e07-7937-4b76-bd52-3ffae54edea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6820</TotalTime>
  <Words>1743</Words>
  <Application>Microsoft Office PowerPoint</Application>
  <PresentationFormat>On-screen Show (4:3)</PresentationFormat>
  <Paragraphs>155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Galloway</dc:creator>
  <cp:lastModifiedBy>Vanessa Church</cp:lastModifiedBy>
  <cp:revision>472</cp:revision>
  <cp:lastPrinted>2019-09-23T05:56:09Z</cp:lastPrinted>
  <dcterms:created xsi:type="dcterms:W3CDTF">2010-06-17T09:24:54Z</dcterms:created>
  <dcterms:modified xsi:type="dcterms:W3CDTF">2019-10-07T15:52:22Z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0x010100722DE2FF1923AB45A5E7B8631A04B5F2</vt:lpwstr>
  </property>
</Properties>
</file>