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6"/>
  </p:notesMasterIdLst>
  <p:handoutMasterIdLst>
    <p:handoutMasterId r:id="rId17"/>
  </p:handoutMasterIdLst>
  <p:sldIdLst>
    <p:sldId id="286" r:id="rId5"/>
    <p:sldId id="299" r:id="rId6"/>
    <p:sldId id="330" r:id="rId7"/>
    <p:sldId id="335" r:id="rId8"/>
    <p:sldId id="331" r:id="rId9"/>
    <p:sldId id="338" r:id="rId10"/>
    <p:sldId id="336" r:id="rId11"/>
    <p:sldId id="341" r:id="rId12"/>
    <p:sldId id="334" r:id="rId13"/>
    <p:sldId id="340" r:id="rId14"/>
    <p:sldId id="33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z Hall" initials="RH" lastIdx="2" clrIdx="0">
    <p:extLst>
      <p:ext uri="{19B8F6BF-5375-455C-9EA6-DF929625EA0E}">
        <p15:presenceInfo xmlns:p15="http://schemas.microsoft.com/office/powerpoint/2012/main" userId="Roz Hall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14F"/>
    <a:srgbClr val="8575AD"/>
    <a:srgbClr val="857577"/>
    <a:srgbClr val="85754F"/>
    <a:srgbClr val="294754"/>
    <a:srgbClr val="BAB177"/>
    <a:srgbClr val="BAB1FF"/>
    <a:srgbClr val="BA75FF"/>
    <a:srgbClr val="629F82"/>
    <a:srgbClr val="5C2A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397" autoAdjust="0"/>
    <p:restoredTop sz="87995" autoAdjust="0"/>
  </p:normalViewPr>
  <p:slideViewPr>
    <p:cSldViewPr snapToGrid="0">
      <p:cViewPr varScale="1">
        <p:scale>
          <a:sx n="86" d="100"/>
          <a:sy n="86" d="100"/>
        </p:scale>
        <p:origin x="1734" y="300"/>
      </p:cViewPr>
      <p:guideLst/>
    </p:cSldViewPr>
  </p:slideViewPr>
  <p:outlineViewPr>
    <p:cViewPr>
      <p:scale>
        <a:sx n="33" d="100"/>
        <a:sy n="33" d="100"/>
      </p:scale>
      <p:origin x="0" y="-9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84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3A6C67E-CC46-4952-8350-34AE98EF783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52BF042-2D69-42DE-89F6-B091B1A8B45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247401-ADF6-4075-A0A3-BCC8444D149D}" type="datetimeFigureOut">
              <a:rPr lang="en-GB" smtClean="0"/>
              <a:t>25/03/2026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D1E55CF-CC3B-42C6-8390-05B964F7E0D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446408-BB00-4FF6-AF04-5575E57587E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DC82DC-5A4B-440A-8D70-23A899FC7F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40357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4D1769-9684-4B05-AADB-1F69FD68EDB5}" type="datetimeFigureOut">
              <a:rPr lang="en-GB" smtClean="0"/>
              <a:t>25/03/2026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4E39A2-E1A3-4608-B5B4-242164DCBF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90682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Welcomes </a:t>
            </a:r>
          </a:p>
          <a:p>
            <a:r>
              <a:rPr lang="en-GB" dirty="0"/>
              <a:t>Informal</a:t>
            </a:r>
          </a:p>
          <a:p>
            <a:r>
              <a:rPr lang="en-GB" dirty="0"/>
              <a:t>Ask questions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4E39A2-E1A3-4608-B5B4-242164DCBF4C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20546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If you paint too far outside the lines, we may not understand the picture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4E39A2-E1A3-4608-B5B4-242164DCBF4C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90958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4ED055-8413-8803-6210-F25151CB12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058C8D9-A126-05F2-5669-7D5906A75DB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F617121-E62F-6623-C5FA-A2B899EF2CE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Welcomes </a:t>
            </a:r>
          </a:p>
          <a:p>
            <a:r>
              <a:rPr lang="en-GB" dirty="0"/>
              <a:t>Informal</a:t>
            </a:r>
          </a:p>
          <a:p>
            <a:r>
              <a:rPr lang="en-GB" dirty="0"/>
              <a:t>Ask questions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F8A77D-65DF-113F-47C0-BAAC9CD4011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4E39A2-E1A3-4608-B5B4-242164DCBF4C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1129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Corpor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FDD0B8F-8BF1-4E3C-9229-3F012A63AB04}"/>
              </a:ext>
            </a:extLst>
          </p:cNvPr>
          <p:cNvSpPr/>
          <p:nvPr userDrawn="1"/>
        </p:nvSpPr>
        <p:spPr>
          <a:xfrm>
            <a:off x="0" y="0"/>
            <a:ext cx="6096000" cy="6088492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BDC48F-E98D-4D81-92F4-00FFC08E38F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5018" y="769508"/>
            <a:ext cx="4765963" cy="2988543"/>
          </a:xfrm>
        </p:spPr>
        <p:txBody>
          <a:bodyPr anchor="t"/>
          <a:lstStyle>
            <a:lvl1pPr algn="l">
              <a:defRPr sz="6000">
                <a:solidFill>
                  <a:schemeClr val="bg1"/>
                </a:solidFill>
                <a:latin typeface="Calisto MT" panose="02040603050505030304" pitchFamily="18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Presentation title and image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5EE133-B177-4CFC-8E1E-D9FE0D9D1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C1522-342F-47E4-9CF7-D7732B4FB87D}" type="slidenum">
              <a:rPr lang="en-GB" smtClean="0"/>
              <a:t>‹#›</a:t>
            </a:fld>
            <a:endParaRPr lang="en-GB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05F1BBD0-CBA6-4BBD-9AD4-A2F1DF30CA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0" y="0"/>
            <a:ext cx="6096000" cy="6093229"/>
          </a:xfrm>
          <a:noFill/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54E60E03-8C1D-4CDB-823D-EFE5137E7B0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65017" y="3898668"/>
            <a:ext cx="4765963" cy="1970319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Subtitle and Date</a:t>
            </a:r>
          </a:p>
        </p:txBody>
      </p:sp>
    </p:spTree>
    <p:extLst>
      <p:ext uri="{BB962C8B-B14F-4D97-AF65-F5344CB8AC3E}">
        <p14:creationId xmlns:p14="http://schemas.microsoft.com/office/powerpoint/2010/main" val="19488942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s Sty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3FD14-D188-4AC3-A98B-5E5C2F0AEA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401" y="423949"/>
            <a:ext cx="4746369" cy="1375959"/>
          </a:xfrm>
        </p:spPr>
        <p:txBody>
          <a:bodyPr anchor="t">
            <a:normAutofit/>
          </a:bodyPr>
          <a:lstStyle>
            <a:lvl1pPr>
              <a:defRPr sz="4000">
                <a:latin typeface="Calisto MT" panose="020406030505050303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AEDD78D-9DCB-4AA5-8996-591359999A6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0" y="0"/>
            <a:ext cx="6096000" cy="6093229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96B4F4-0558-4C66-891B-6FC0D9DE5F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0402" y="2002902"/>
            <a:ext cx="4746368" cy="3832835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70EB3E-5E77-48C9-B3CB-14C33AC8CA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C1522-342F-47E4-9CF7-D7732B4FB8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72235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Sty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3FD14-D188-4AC3-A98B-5E5C2F0AEA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10550" y="714896"/>
            <a:ext cx="5552699" cy="1359130"/>
          </a:xfrm>
        </p:spPr>
        <p:txBody>
          <a:bodyPr anchor="t">
            <a:normAutofit/>
          </a:bodyPr>
          <a:lstStyle>
            <a:lvl1pPr>
              <a:defRPr sz="4000">
                <a:latin typeface="Calisto MT" panose="020406030505050303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AEDD78D-9DCB-4AA5-8996-591359999A6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81890" y="714896"/>
            <a:ext cx="4818611" cy="4862945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96B4F4-0558-4C66-891B-6FC0D9DE5F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10551" y="2244437"/>
            <a:ext cx="5552698" cy="3333404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70EB3E-5E77-48C9-B3CB-14C33AC8CA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C1522-342F-47E4-9CF7-D7732B4FB8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51807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1D30949-A260-404F-B545-22D06A333C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595100"/>
          </a:xfrm>
        </p:spPr>
        <p:txBody>
          <a:bodyPr vert="eaVert" anchor="t"/>
          <a:lstStyle>
            <a:lvl1pPr>
              <a:defRPr>
                <a:latin typeface="Calisto MT" panose="020406030505050303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7C5D10-A3CE-47A7-88EE-ED36BA9E2E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595100"/>
          </a:xfrm>
        </p:spPr>
        <p:txBody>
          <a:bodyPr vert="eaVert"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536910-B71D-4933-BDA0-04AD5526FE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24400" y="6310312"/>
            <a:ext cx="2743200" cy="365125"/>
          </a:xfrm>
        </p:spPr>
        <p:txBody>
          <a:bodyPr/>
          <a:lstStyle>
            <a:lvl1pPr algn="ctr">
              <a:defRPr/>
            </a:lvl1pPr>
          </a:lstStyle>
          <a:p>
            <a:fld id="{F8DC1522-342F-47E4-9CF7-D7732B4FB87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50711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Business Scho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FDD0B8F-8BF1-4E3C-9229-3F012A63AB04}"/>
              </a:ext>
            </a:extLst>
          </p:cNvPr>
          <p:cNvSpPr/>
          <p:nvPr userDrawn="1"/>
        </p:nvSpPr>
        <p:spPr>
          <a:xfrm>
            <a:off x="0" y="0"/>
            <a:ext cx="6096000" cy="6088492"/>
          </a:xfrm>
          <a:prstGeom prst="rect">
            <a:avLst/>
          </a:prstGeom>
          <a:solidFill>
            <a:srgbClr val="0085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BDC48F-E98D-4D81-92F4-00FFC08E38F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5018" y="769508"/>
            <a:ext cx="4765963" cy="2988543"/>
          </a:xfrm>
        </p:spPr>
        <p:txBody>
          <a:bodyPr anchor="t"/>
          <a:lstStyle>
            <a:lvl1pPr algn="l">
              <a:defRPr sz="6000">
                <a:solidFill>
                  <a:schemeClr val="bg1"/>
                </a:solidFill>
                <a:latin typeface="Calisto MT" panose="02040603050505030304" pitchFamily="18" charset="0"/>
              </a:defRPr>
            </a:lvl1pPr>
          </a:lstStyle>
          <a:p>
            <a:r>
              <a:rPr lang="en-US" dirty="0"/>
              <a:t>Department Presentation title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5EE133-B177-4CFC-8E1E-D9FE0D9D1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C1522-342F-47E4-9CF7-D7732B4FB87D}" type="slidenum">
              <a:rPr lang="en-GB" smtClean="0"/>
              <a:t>‹#›</a:t>
            </a:fld>
            <a:endParaRPr lang="en-GB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05F1BBD0-CBA6-4BBD-9AD4-A2F1DF30CA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0" y="0"/>
            <a:ext cx="6096000" cy="6093229"/>
          </a:xfrm>
          <a:noFill/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54E60E03-8C1D-4CDB-823D-EFE5137E7B0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65017" y="3898668"/>
            <a:ext cx="4765963" cy="1970319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Subtitle and Date</a:t>
            </a:r>
          </a:p>
        </p:txBody>
      </p:sp>
    </p:spTree>
    <p:extLst>
      <p:ext uri="{BB962C8B-B14F-4D97-AF65-F5344CB8AC3E}">
        <p14:creationId xmlns:p14="http://schemas.microsoft.com/office/powerpoint/2010/main" val="24685877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Creative Industr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FDD0B8F-8BF1-4E3C-9229-3F012A63AB04}"/>
              </a:ext>
            </a:extLst>
          </p:cNvPr>
          <p:cNvSpPr/>
          <p:nvPr userDrawn="1"/>
        </p:nvSpPr>
        <p:spPr>
          <a:xfrm>
            <a:off x="0" y="0"/>
            <a:ext cx="6096000" cy="6088492"/>
          </a:xfrm>
          <a:prstGeom prst="rect">
            <a:avLst/>
          </a:prstGeom>
          <a:solidFill>
            <a:srgbClr val="8545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BDC48F-E98D-4D81-92F4-00FFC08E38F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5018" y="769508"/>
            <a:ext cx="4765963" cy="2988543"/>
          </a:xfrm>
        </p:spPr>
        <p:txBody>
          <a:bodyPr anchor="t"/>
          <a:lstStyle>
            <a:lvl1pPr algn="l">
              <a:defRPr sz="6000">
                <a:solidFill>
                  <a:schemeClr val="bg1"/>
                </a:solidFill>
                <a:latin typeface="Calisto MT" panose="02040603050505030304" pitchFamily="18" charset="0"/>
              </a:defRPr>
            </a:lvl1pPr>
          </a:lstStyle>
          <a:p>
            <a:r>
              <a:rPr lang="en-US" dirty="0"/>
              <a:t>Department Presentation title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5EE133-B177-4CFC-8E1E-D9FE0D9D1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C1522-342F-47E4-9CF7-D7732B4FB87D}" type="slidenum">
              <a:rPr lang="en-GB" smtClean="0"/>
              <a:t>‹#›</a:t>
            </a:fld>
            <a:endParaRPr lang="en-GB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05F1BBD0-CBA6-4BBD-9AD4-A2F1DF30CA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0" y="0"/>
            <a:ext cx="6096000" cy="6093229"/>
          </a:xfrm>
          <a:noFill/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54E60E03-8C1D-4CDB-823D-EFE5137E7B0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65017" y="3898668"/>
            <a:ext cx="4765963" cy="1970319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Subtitle and Date</a:t>
            </a:r>
          </a:p>
        </p:txBody>
      </p:sp>
    </p:spTree>
    <p:extLst>
      <p:ext uri="{BB962C8B-B14F-4D97-AF65-F5344CB8AC3E}">
        <p14:creationId xmlns:p14="http://schemas.microsoft.com/office/powerpoint/2010/main" val="6387099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Da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FDD0B8F-8BF1-4E3C-9229-3F012A63AB04}"/>
              </a:ext>
            </a:extLst>
          </p:cNvPr>
          <p:cNvSpPr/>
          <p:nvPr userDrawn="1"/>
        </p:nvSpPr>
        <p:spPr>
          <a:xfrm>
            <a:off x="0" y="0"/>
            <a:ext cx="6096000" cy="6088492"/>
          </a:xfrm>
          <a:prstGeom prst="rect">
            <a:avLst/>
          </a:prstGeom>
          <a:solidFill>
            <a:srgbClr val="AF91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BDC48F-E98D-4D81-92F4-00FFC08E38F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5018" y="769508"/>
            <a:ext cx="4765963" cy="2988543"/>
          </a:xfrm>
        </p:spPr>
        <p:txBody>
          <a:bodyPr anchor="t"/>
          <a:lstStyle>
            <a:lvl1pPr algn="l">
              <a:defRPr sz="6000">
                <a:solidFill>
                  <a:schemeClr val="bg1"/>
                </a:solidFill>
                <a:latin typeface="Calisto MT" panose="02040603050505030304" pitchFamily="18" charset="0"/>
              </a:defRPr>
            </a:lvl1pPr>
          </a:lstStyle>
          <a:p>
            <a:r>
              <a:rPr lang="en-US" dirty="0"/>
              <a:t>Department Presentation title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5EE133-B177-4CFC-8E1E-D9FE0D9D1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C1522-342F-47E4-9CF7-D7732B4FB87D}" type="slidenum">
              <a:rPr lang="en-GB" smtClean="0"/>
              <a:t>‹#›</a:t>
            </a:fld>
            <a:endParaRPr lang="en-GB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05F1BBD0-CBA6-4BBD-9AD4-A2F1DF30CA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0" y="0"/>
            <a:ext cx="6096000" cy="6093229"/>
          </a:xfrm>
          <a:noFill/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54E60E03-8C1D-4CDB-823D-EFE5137E7B0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65017" y="3898668"/>
            <a:ext cx="4765963" cy="1970319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Subtitle and Date</a:t>
            </a:r>
          </a:p>
        </p:txBody>
      </p:sp>
    </p:spTree>
    <p:extLst>
      <p:ext uri="{BB962C8B-B14F-4D97-AF65-F5344CB8AC3E}">
        <p14:creationId xmlns:p14="http://schemas.microsoft.com/office/powerpoint/2010/main" val="30119496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Engineering, Computing and Desi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FDD0B8F-8BF1-4E3C-9229-3F012A63AB04}"/>
              </a:ext>
            </a:extLst>
          </p:cNvPr>
          <p:cNvSpPr/>
          <p:nvPr userDrawn="1"/>
        </p:nvSpPr>
        <p:spPr>
          <a:xfrm>
            <a:off x="0" y="0"/>
            <a:ext cx="6096000" cy="6088492"/>
          </a:xfrm>
          <a:prstGeom prst="rect">
            <a:avLst/>
          </a:prstGeom>
          <a:solidFill>
            <a:srgbClr val="5A40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BDC48F-E98D-4D81-92F4-00FFC08E38F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5018" y="769508"/>
            <a:ext cx="4765963" cy="2988543"/>
          </a:xfrm>
        </p:spPr>
        <p:txBody>
          <a:bodyPr anchor="t"/>
          <a:lstStyle>
            <a:lvl1pPr algn="l">
              <a:defRPr sz="6000">
                <a:solidFill>
                  <a:schemeClr val="bg1"/>
                </a:solidFill>
                <a:latin typeface="Calisto MT" panose="02040603050505030304" pitchFamily="18" charset="0"/>
              </a:defRPr>
            </a:lvl1pPr>
          </a:lstStyle>
          <a:p>
            <a:r>
              <a:rPr lang="en-US" dirty="0"/>
              <a:t>Department Presentation title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5EE133-B177-4CFC-8E1E-D9FE0D9D1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C1522-342F-47E4-9CF7-D7732B4FB87D}" type="slidenum">
              <a:rPr lang="en-GB" smtClean="0"/>
              <a:t>‹#›</a:t>
            </a:fld>
            <a:endParaRPr lang="en-GB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05F1BBD0-CBA6-4BBD-9AD4-A2F1DF30CA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0" y="0"/>
            <a:ext cx="6096000" cy="6093229"/>
          </a:xfrm>
          <a:noFill/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54E60E03-8C1D-4CDB-823D-EFE5137E7B0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65017" y="3898668"/>
            <a:ext cx="4765963" cy="1970319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Subtitle and Date</a:t>
            </a:r>
          </a:p>
        </p:txBody>
      </p:sp>
    </p:spTree>
    <p:extLst>
      <p:ext uri="{BB962C8B-B14F-4D97-AF65-F5344CB8AC3E}">
        <p14:creationId xmlns:p14="http://schemas.microsoft.com/office/powerpoint/2010/main" val="14736147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Fine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FDD0B8F-8BF1-4E3C-9229-3F012A63AB04}"/>
              </a:ext>
            </a:extLst>
          </p:cNvPr>
          <p:cNvSpPr/>
          <p:nvPr userDrawn="1"/>
        </p:nvSpPr>
        <p:spPr>
          <a:xfrm>
            <a:off x="0" y="0"/>
            <a:ext cx="6096000" cy="6088492"/>
          </a:xfrm>
          <a:prstGeom prst="rect">
            <a:avLst/>
          </a:prstGeom>
          <a:solidFill>
            <a:srgbClr val="C85C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BDC48F-E98D-4D81-92F4-00FFC08E38F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5018" y="769508"/>
            <a:ext cx="4765963" cy="2988543"/>
          </a:xfrm>
        </p:spPr>
        <p:txBody>
          <a:bodyPr anchor="t"/>
          <a:lstStyle>
            <a:lvl1pPr algn="l">
              <a:defRPr sz="6000">
                <a:solidFill>
                  <a:schemeClr val="bg1"/>
                </a:solidFill>
                <a:latin typeface="Calisto MT" panose="02040603050505030304" pitchFamily="18" charset="0"/>
              </a:defRPr>
            </a:lvl1pPr>
          </a:lstStyle>
          <a:p>
            <a:r>
              <a:rPr lang="en-US" dirty="0"/>
              <a:t>Department Presentation title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5EE133-B177-4CFC-8E1E-D9FE0D9D1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C1522-342F-47E4-9CF7-D7732B4FB87D}" type="slidenum">
              <a:rPr lang="en-GB" smtClean="0"/>
              <a:t>‹#›</a:t>
            </a:fld>
            <a:endParaRPr lang="en-GB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05F1BBD0-CBA6-4BBD-9AD4-A2F1DF30CA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0" y="0"/>
            <a:ext cx="6096000" cy="6093229"/>
          </a:xfrm>
          <a:noFill/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54E60E03-8C1D-4CDB-823D-EFE5137E7B0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65017" y="3898668"/>
            <a:ext cx="4765963" cy="1970319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Subtitle and Date</a:t>
            </a:r>
          </a:p>
        </p:txBody>
      </p:sp>
    </p:spTree>
    <p:extLst>
      <p:ext uri="{BB962C8B-B14F-4D97-AF65-F5344CB8AC3E}">
        <p14:creationId xmlns:p14="http://schemas.microsoft.com/office/powerpoint/2010/main" val="14186472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Humanit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FDD0B8F-8BF1-4E3C-9229-3F012A63AB04}"/>
              </a:ext>
            </a:extLst>
          </p:cNvPr>
          <p:cNvSpPr/>
          <p:nvPr userDrawn="1"/>
        </p:nvSpPr>
        <p:spPr>
          <a:xfrm>
            <a:off x="0" y="0"/>
            <a:ext cx="6096000" cy="6088492"/>
          </a:xfrm>
          <a:prstGeom prst="rect">
            <a:avLst/>
          </a:prstGeom>
          <a:solidFill>
            <a:srgbClr val="222C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BDC48F-E98D-4D81-92F4-00FFC08E38F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5018" y="769508"/>
            <a:ext cx="4765963" cy="2988543"/>
          </a:xfrm>
        </p:spPr>
        <p:txBody>
          <a:bodyPr anchor="t"/>
          <a:lstStyle>
            <a:lvl1pPr algn="l">
              <a:defRPr sz="6000">
                <a:solidFill>
                  <a:schemeClr val="bg1"/>
                </a:solidFill>
                <a:latin typeface="Calisto MT" panose="02040603050505030304" pitchFamily="18" charset="0"/>
              </a:defRPr>
            </a:lvl1pPr>
          </a:lstStyle>
          <a:p>
            <a:r>
              <a:rPr lang="en-US" dirty="0"/>
              <a:t>Department Presentation title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5EE133-B177-4CFC-8E1E-D9FE0D9D1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C1522-342F-47E4-9CF7-D7732B4FB87D}" type="slidenum">
              <a:rPr lang="en-GB" smtClean="0"/>
              <a:t>‹#›</a:t>
            </a:fld>
            <a:endParaRPr lang="en-GB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05F1BBD0-CBA6-4BBD-9AD4-A2F1DF30CA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0" y="0"/>
            <a:ext cx="6096000" cy="6093229"/>
          </a:xfrm>
          <a:noFill/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54E60E03-8C1D-4CDB-823D-EFE5137E7B0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65017" y="3898668"/>
            <a:ext cx="4765963" cy="1970319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Subtitle and Date</a:t>
            </a:r>
          </a:p>
        </p:txBody>
      </p:sp>
    </p:spTree>
    <p:extLst>
      <p:ext uri="{BB962C8B-B14F-4D97-AF65-F5344CB8AC3E}">
        <p14:creationId xmlns:p14="http://schemas.microsoft.com/office/powerpoint/2010/main" val="11814889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Conservato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FDD0B8F-8BF1-4E3C-9229-3F012A63AB04}"/>
              </a:ext>
            </a:extLst>
          </p:cNvPr>
          <p:cNvSpPr/>
          <p:nvPr userDrawn="1"/>
        </p:nvSpPr>
        <p:spPr>
          <a:xfrm>
            <a:off x="0" y="0"/>
            <a:ext cx="6096000" cy="6088492"/>
          </a:xfrm>
          <a:prstGeom prst="rect">
            <a:avLst/>
          </a:prstGeom>
          <a:solidFill>
            <a:srgbClr val="B100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BDC48F-E98D-4D81-92F4-00FFC08E38F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5018" y="769508"/>
            <a:ext cx="4765963" cy="2988543"/>
          </a:xfrm>
        </p:spPr>
        <p:txBody>
          <a:bodyPr anchor="t"/>
          <a:lstStyle>
            <a:lvl1pPr algn="l">
              <a:defRPr sz="6000">
                <a:solidFill>
                  <a:schemeClr val="bg1"/>
                </a:solidFill>
                <a:latin typeface="Calisto MT" panose="02040603050505030304" pitchFamily="18" charset="0"/>
              </a:defRPr>
            </a:lvl1pPr>
          </a:lstStyle>
          <a:p>
            <a:r>
              <a:rPr lang="en-US" dirty="0"/>
              <a:t>Department Presentation title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5EE133-B177-4CFC-8E1E-D9FE0D9D1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C1522-342F-47E4-9CF7-D7732B4FB87D}" type="slidenum">
              <a:rPr lang="en-GB" smtClean="0"/>
              <a:t>‹#›</a:t>
            </a:fld>
            <a:endParaRPr lang="en-GB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05F1BBD0-CBA6-4BBD-9AD4-A2F1DF30CA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0" y="0"/>
            <a:ext cx="6096000" cy="6093229"/>
          </a:xfrm>
          <a:noFill/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54E60E03-8C1D-4CDB-823D-EFE5137E7B0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65017" y="3898668"/>
            <a:ext cx="4765963" cy="1970319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Subtitle and Date</a:t>
            </a:r>
          </a:p>
        </p:txBody>
      </p:sp>
    </p:spTree>
    <p:extLst>
      <p:ext uri="{BB962C8B-B14F-4D97-AF65-F5344CB8AC3E}">
        <p14:creationId xmlns:p14="http://schemas.microsoft.com/office/powerpoint/2010/main" val="42055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BDC48F-E98D-4D81-92F4-00FFC08E38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Calisto MT" panose="02040603050505030304" pitchFamily="18" charset="0"/>
                <a:ea typeface="Cambria" panose="02040503050406030204" pitchFamily="18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938467-0F19-45A6-9418-2F149E1C48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82538"/>
            <a:ext cx="9144000" cy="15752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5EE133-B177-4CFC-8E1E-D9FE0D9D1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C1522-342F-47E4-9CF7-D7732B4FB8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45623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Psychology, Criminology and Counsel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FDD0B8F-8BF1-4E3C-9229-3F012A63AB04}"/>
              </a:ext>
            </a:extLst>
          </p:cNvPr>
          <p:cNvSpPr/>
          <p:nvPr userDrawn="1"/>
        </p:nvSpPr>
        <p:spPr>
          <a:xfrm>
            <a:off x="0" y="0"/>
            <a:ext cx="6096000" cy="6088492"/>
          </a:xfrm>
          <a:prstGeom prst="rect">
            <a:avLst/>
          </a:prstGeom>
          <a:solidFill>
            <a:srgbClr val="766A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BDC48F-E98D-4D81-92F4-00FFC08E38F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5018" y="769508"/>
            <a:ext cx="4765963" cy="2988543"/>
          </a:xfrm>
        </p:spPr>
        <p:txBody>
          <a:bodyPr anchor="t"/>
          <a:lstStyle>
            <a:lvl1pPr algn="l">
              <a:defRPr sz="6000">
                <a:solidFill>
                  <a:schemeClr val="bg1"/>
                </a:solidFill>
                <a:latin typeface="Calisto MT" panose="02040603050505030304" pitchFamily="18" charset="0"/>
              </a:defRPr>
            </a:lvl1pPr>
          </a:lstStyle>
          <a:p>
            <a:r>
              <a:rPr lang="en-US" dirty="0"/>
              <a:t>Department Presentation title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5EE133-B177-4CFC-8E1E-D9FE0D9D1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C1522-342F-47E4-9CF7-D7732B4FB87D}" type="slidenum">
              <a:rPr lang="en-GB" smtClean="0"/>
              <a:t>‹#›</a:t>
            </a:fld>
            <a:endParaRPr lang="en-GB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05F1BBD0-CBA6-4BBD-9AD4-A2F1DF30CA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0" y="0"/>
            <a:ext cx="6096000" cy="6093229"/>
          </a:xfrm>
          <a:noFill/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54E60E03-8C1D-4CDB-823D-EFE5137E7B0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65017" y="3898668"/>
            <a:ext cx="4765963" cy="1970319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Subtitle and Date</a:t>
            </a:r>
          </a:p>
        </p:txBody>
      </p:sp>
    </p:spTree>
    <p:extLst>
      <p:ext uri="{BB962C8B-B14F-4D97-AF65-F5344CB8AC3E}">
        <p14:creationId xmlns:p14="http://schemas.microsoft.com/office/powerpoint/2010/main" val="30536676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Thea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FDD0B8F-8BF1-4E3C-9229-3F012A63AB04}"/>
              </a:ext>
            </a:extLst>
          </p:cNvPr>
          <p:cNvSpPr/>
          <p:nvPr userDrawn="1"/>
        </p:nvSpPr>
        <p:spPr>
          <a:xfrm>
            <a:off x="0" y="0"/>
            <a:ext cx="6096000" cy="6088492"/>
          </a:xfrm>
          <a:prstGeom prst="rect">
            <a:avLst/>
          </a:prstGeom>
          <a:solidFill>
            <a:srgbClr val="7BAF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BDC48F-E98D-4D81-92F4-00FFC08E38F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5018" y="769508"/>
            <a:ext cx="4765963" cy="2988543"/>
          </a:xfrm>
        </p:spPr>
        <p:txBody>
          <a:bodyPr anchor="t"/>
          <a:lstStyle>
            <a:lvl1pPr algn="l">
              <a:defRPr sz="6000">
                <a:solidFill>
                  <a:schemeClr val="bg1"/>
                </a:solidFill>
                <a:latin typeface="Calisto MT" panose="02040603050505030304" pitchFamily="18" charset="0"/>
              </a:defRPr>
            </a:lvl1pPr>
          </a:lstStyle>
          <a:p>
            <a:r>
              <a:rPr lang="en-US" dirty="0"/>
              <a:t>Department Presentation title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5EE133-B177-4CFC-8E1E-D9FE0D9D1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C1522-342F-47E4-9CF7-D7732B4FB87D}" type="slidenum">
              <a:rPr lang="en-GB" smtClean="0"/>
              <a:t>‹#›</a:t>
            </a:fld>
            <a:endParaRPr lang="en-GB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05F1BBD0-CBA6-4BBD-9AD4-A2F1DF30CA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0" y="0"/>
            <a:ext cx="6096000" cy="6093229"/>
          </a:xfrm>
          <a:noFill/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54E60E03-8C1D-4CDB-823D-EFE5137E7B0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65017" y="3898668"/>
            <a:ext cx="4765963" cy="1970319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Subtitle and Date</a:t>
            </a:r>
          </a:p>
        </p:txBody>
      </p:sp>
    </p:spTree>
    <p:extLst>
      <p:ext uri="{BB962C8B-B14F-4D97-AF65-F5344CB8AC3E}">
        <p14:creationId xmlns:p14="http://schemas.microsoft.com/office/powerpoint/2010/main" val="5854889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Education, Social and Life Sc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FDD0B8F-8BF1-4E3C-9229-3F012A63AB04}"/>
              </a:ext>
            </a:extLst>
          </p:cNvPr>
          <p:cNvSpPr/>
          <p:nvPr userDrawn="1"/>
        </p:nvSpPr>
        <p:spPr>
          <a:xfrm>
            <a:off x="0" y="0"/>
            <a:ext cx="6096000" cy="6088492"/>
          </a:xfrm>
          <a:prstGeom prst="rect">
            <a:avLst/>
          </a:prstGeom>
          <a:solidFill>
            <a:srgbClr val="004E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BDC48F-E98D-4D81-92F4-00FFC08E38F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5018" y="769508"/>
            <a:ext cx="4765963" cy="2988543"/>
          </a:xfrm>
        </p:spPr>
        <p:txBody>
          <a:bodyPr anchor="t"/>
          <a:lstStyle>
            <a:lvl1pPr algn="l">
              <a:defRPr sz="6000">
                <a:solidFill>
                  <a:schemeClr val="bg1"/>
                </a:solidFill>
                <a:latin typeface="Calisto MT" panose="02040603050505030304" pitchFamily="18" charset="0"/>
              </a:defRPr>
            </a:lvl1pPr>
          </a:lstStyle>
          <a:p>
            <a:r>
              <a:rPr lang="en-US" dirty="0"/>
              <a:t>Department Presentation title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5EE133-B177-4CFC-8E1E-D9FE0D9D1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C1522-342F-47E4-9CF7-D7732B4FB87D}" type="slidenum">
              <a:rPr lang="en-GB" smtClean="0"/>
              <a:t>‹#›</a:t>
            </a:fld>
            <a:endParaRPr lang="en-GB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05F1BBD0-CBA6-4BBD-9AD4-A2F1DF30CA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0" y="0"/>
            <a:ext cx="6096000" cy="6093229"/>
          </a:xfrm>
          <a:noFill/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54E60E03-8C1D-4CDB-823D-EFE5137E7B0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65017" y="3898668"/>
            <a:ext cx="4765963" cy="1970319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Subtitle and Date</a:t>
            </a:r>
          </a:p>
        </p:txBody>
      </p:sp>
    </p:spTree>
    <p:extLst>
      <p:ext uri="{BB962C8B-B14F-4D97-AF65-F5344CB8AC3E}">
        <p14:creationId xmlns:p14="http://schemas.microsoft.com/office/powerpoint/2010/main" val="20351126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Sport, Nursing and Allied Heal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FDD0B8F-8BF1-4E3C-9229-3F012A63AB04}"/>
              </a:ext>
            </a:extLst>
          </p:cNvPr>
          <p:cNvSpPr/>
          <p:nvPr userDrawn="1"/>
        </p:nvSpPr>
        <p:spPr>
          <a:xfrm>
            <a:off x="0" y="0"/>
            <a:ext cx="6096000" cy="6088492"/>
          </a:xfrm>
          <a:prstGeom prst="rect">
            <a:avLst/>
          </a:prstGeom>
          <a:solidFill>
            <a:srgbClr val="2C50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BDC48F-E98D-4D81-92F4-00FFC08E38F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5018" y="769508"/>
            <a:ext cx="4765963" cy="2988543"/>
          </a:xfrm>
        </p:spPr>
        <p:txBody>
          <a:bodyPr anchor="t"/>
          <a:lstStyle>
            <a:lvl1pPr algn="l">
              <a:defRPr sz="6000">
                <a:solidFill>
                  <a:schemeClr val="bg1"/>
                </a:solidFill>
                <a:latin typeface="Calisto MT" panose="02040603050505030304" pitchFamily="18" charset="0"/>
              </a:defRPr>
            </a:lvl1pPr>
          </a:lstStyle>
          <a:p>
            <a:r>
              <a:rPr lang="en-US" dirty="0"/>
              <a:t>Department Presentation title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5EE133-B177-4CFC-8E1E-D9FE0D9D1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C1522-342F-47E4-9CF7-D7732B4FB87D}" type="slidenum">
              <a:rPr lang="en-GB" smtClean="0"/>
              <a:t>‹#›</a:t>
            </a:fld>
            <a:endParaRPr lang="en-GB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05F1BBD0-CBA6-4BBD-9AD4-A2F1DF30CA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0" y="0"/>
            <a:ext cx="6096000" cy="6093229"/>
          </a:xfrm>
          <a:noFill/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54E60E03-8C1D-4CDB-823D-EFE5137E7B0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65017" y="3898668"/>
            <a:ext cx="4765963" cy="1970319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Subtitle and Date</a:t>
            </a:r>
          </a:p>
        </p:txBody>
      </p:sp>
    </p:spTree>
    <p:extLst>
      <p:ext uri="{BB962C8B-B14F-4D97-AF65-F5344CB8AC3E}">
        <p14:creationId xmlns:p14="http://schemas.microsoft.com/office/powerpoint/2010/main" val="34168777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Professional Servi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FDD0B8F-8BF1-4E3C-9229-3F012A63AB04}"/>
              </a:ext>
            </a:extLst>
          </p:cNvPr>
          <p:cNvSpPr/>
          <p:nvPr userDrawn="1"/>
        </p:nvSpPr>
        <p:spPr>
          <a:xfrm>
            <a:off x="0" y="0"/>
            <a:ext cx="6096000" cy="6088492"/>
          </a:xfrm>
          <a:prstGeom prst="rect">
            <a:avLst/>
          </a:prstGeom>
          <a:solidFill>
            <a:srgbClr val="0077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BDC48F-E98D-4D81-92F4-00FFC08E38F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5018" y="769508"/>
            <a:ext cx="4765963" cy="2988543"/>
          </a:xfrm>
        </p:spPr>
        <p:txBody>
          <a:bodyPr anchor="t"/>
          <a:lstStyle>
            <a:lvl1pPr algn="l">
              <a:defRPr sz="6000">
                <a:solidFill>
                  <a:schemeClr val="bg1"/>
                </a:solidFill>
                <a:latin typeface="Calisto MT" panose="02040603050505030304" pitchFamily="18" charset="0"/>
              </a:defRPr>
            </a:lvl1pPr>
          </a:lstStyle>
          <a:p>
            <a:r>
              <a:rPr lang="en-US" dirty="0"/>
              <a:t>Department Presentation title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5EE133-B177-4CFC-8E1E-D9FE0D9D1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C1522-342F-47E4-9CF7-D7732B4FB87D}" type="slidenum">
              <a:rPr lang="en-GB" smtClean="0"/>
              <a:t>‹#›</a:t>
            </a:fld>
            <a:endParaRPr lang="en-GB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05F1BBD0-CBA6-4BBD-9AD4-A2F1DF30CA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0" y="0"/>
            <a:ext cx="6096000" cy="6093229"/>
          </a:xfrm>
          <a:noFill/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54E60E03-8C1D-4CDB-823D-EFE5137E7B0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65017" y="3898668"/>
            <a:ext cx="4765963" cy="1970319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Subtitle and Date</a:t>
            </a:r>
          </a:p>
        </p:txBody>
      </p:sp>
    </p:spTree>
    <p:extLst>
      <p:ext uri="{BB962C8B-B14F-4D97-AF65-F5344CB8AC3E}">
        <p14:creationId xmlns:p14="http://schemas.microsoft.com/office/powerpoint/2010/main" val="899453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615024-9FC8-450E-AD4D-592E11ECF4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sto MT" panose="020406030505050303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046D19-A94A-4E1C-869C-A9537C147A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14291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C17F65-3426-4F70-A841-5625DBBCC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C1522-342F-47E4-9CF7-D7732B4FB8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4400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FD66F1-0EF4-427B-A506-71AA86E263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Calisto MT" panose="02040603050505030304" pitchFamily="18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390E29-9D21-4EA1-9EDC-834D29028A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721628"/>
            <a:ext cx="10515600" cy="102246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4CA874-A269-4FDD-88B4-A938C8093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C1522-342F-47E4-9CF7-D7732B4FB87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5998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CC375E-6CB5-4BBF-B99E-F8FF77981A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sto MT" panose="020406030505050303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B8C0B0-9AEF-4AFD-BB0E-89044BD434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134600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667F8A-AFD3-4608-8A97-CB14D10056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134600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2B1526-EDB3-4D08-A158-2212E26A6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C1522-342F-47E4-9CF7-D7732B4FB87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532050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B3D735-47E3-404D-AF75-AB02FD80B2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Calisto MT" panose="020406030505050303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B8907E-BB0A-4B17-B37E-9631029732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812175"/>
            <a:ext cx="5157787" cy="692900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3"/>
                </a:solidFill>
                <a:latin typeface="Calisto MT" panose="02040603050505030304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C555DE-3311-40CE-8E5B-BBD8A24006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643447"/>
            <a:ext cx="5157787" cy="3325091"/>
          </a:xfr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4E8F89-5C8F-483F-97B5-121E0CBAA6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812175"/>
            <a:ext cx="5183188" cy="692900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3"/>
                </a:solidFill>
                <a:latin typeface="Calisto MT" panose="02040603050505030304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72F3AB0-7DD9-4317-BF9A-48E0FFB32B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643447"/>
            <a:ext cx="5183188" cy="3325091"/>
          </a:xfr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BE205E9-C1E8-4479-81CB-F91E065C3E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C1522-342F-47E4-9CF7-D7732B4FB8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6229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7D02AA-EA54-4ABD-A668-B4180128A5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sto MT" panose="020406030505050303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194012-4178-4EB7-90B2-AA1E158949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C1522-342F-47E4-9CF7-D7732B4FB8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48872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762AA6-0BFE-415E-91D5-D5EF071A2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C1522-342F-47E4-9CF7-D7732B4FB8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65158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6ADB13-3611-4614-B1D7-D6540A244B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729730"/>
            <a:ext cx="5145376" cy="1327669"/>
          </a:xfrm>
        </p:spPr>
        <p:txBody>
          <a:bodyPr anchor="t">
            <a:normAutofit/>
          </a:bodyPr>
          <a:lstStyle>
            <a:lvl1pPr>
              <a:defRPr sz="4000">
                <a:latin typeface="Calisto MT" panose="020406030505050303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F866A7-AB52-4932-A27F-92341D197B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5615" y="729731"/>
            <a:ext cx="5046028" cy="4873625"/>
          </a:xfrm>
        </p:spPr>
        <p:txBody>
          <a:bodyPr/>
          <a:lstStyle>
            <a:lvl1pPr>
              <a:defRPr sz="3200">
                <a:latin typeface="+mj-lt"/>
              </a:defRPr>
            </a:lvl1pPr>
            <a:lvl2pPr>
              <a:defRPr sz="2800">
                <a:latin typeface="+mj-lt"/>
              </a:defRPr>
            </a:lvl2pPr>
            <a:lvl3pPr>
              <a:defRPr sz="24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A84D5A-B621-4E40-B0FA-2C41D4D76C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11184"/>
            <a:ext cx="5145376" cy="3392171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6B4935-62B3-44A4-A4CA-190330B7F5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C1522-342F-47E4-9CF7-D7732B4FB8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3907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A051688-8BC6-4365-9059-C2903A01ED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940639-DF12-4B59-A4EB-96EE5F00A7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1624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E06743-5CF4-4CA1-B18E-3D4C94F0CF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400" y="629622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F8DC1522-342F-47E4-9CF7-D7732B4FB87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E92F3B2-C875-4272-BD25-73FF21D6C528}"/>
              </a:ext>
            </a:extLst>
          </p:cNvPr>
          <p:cNvSpPr txBox="1">
            <a:spLocks/>
          </p:cNvSpPr>
          <p:nvPr userDrawn="1"/>
        </p:nvSpPr>
        <p:spPr>
          <a:xfrm>
            <a:off x="7508486" y="6308517"/>
            <a:ext cx="2951357" cy="3162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en-GB" sz="1600" dirty="0">
                <a:solidFill>
                  <a:schemeClr val="bg1"/>
                </a:solidFill>
                <a:latin typeface="Gill Sans MT" panose="020B0502020104020203" pitchFamily="34" charset="77"/>
              </a:rPr>
              <a:t>chi.ac.uk   |   #chiuni   |</a:t>
            </a:r>
            <a:endParaRPr lang="en-US" sz="1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D3CC8E-EBF9-4853-AE74-5D0A9EBB69A1}"/>
              </a:ext>
            </a:extLst>
          </p:cNvPr>
          <p:cNvPicPr>
            <a:picLocks noChangeAspect="1"/>
          </p:cNvPicPr>
          <p:nvPr userDrawn="1"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8436" y="6396473"/>
            <a:ext cx="1351500" cy="15955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3D20B28-7868-4BDF-AFC6-5038AA94FC75}"/>
              </a:ext>
            </a:extLst>
          </p:cNvPr>
          <p:cNvPicPr>
            <a:picLocks noChangeAspect="1"/>
          </p:cNvPicPr>
          <p:nvPr userDrawn="1"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80846"/>
            <a:ext cx="12252164" cy="777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126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73" r:id="rId11"/>
    <p:sldLayoutId id="2147483659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Optima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294754"/>
          </a:solidFill>
          <a:latin typeface="Gill Sans MT Std Book" panose="020B0502020104020203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294754"/>
          </a:solidFill>
          <a:latin typeface="Gill Sans MT Std Book" panose="020B0502020104020203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294754"/>
          </a:solidFill>
          <a:latin typeface="Gill Sans MT Std Book" panose="020B0502020104020203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94754"/>
          </a:solidFill>
          <a:latin typeface="Gill Sans MT Std Book" panose="020B0502020104020203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94754"/>
          </a:solidFill>
          <a:latin typeface="Gill Sans MT Std Book" panose="020B0502020104020203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mailto:tenders@chi.ac.uk" TargetMode="Externa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tenders@chi.ac.uk" TargetMode="External"/><Relationship Id="rId2" Type="http://schemas.openxmlformats.org/officeDocument/2006/relationships/hyperlink" Target="https://help.chi.ac.uk/tenders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tenders@chi.ac.uk" TargetMode="External"/><Relationship Id="rId2" Type="http://schemas.openxmlformats.org/officeDocument/2006/relationships/hyperlink" Target="https://help.chi.ac.uk/tenders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DC9B3FC-52F9-43D9-A5A2-B2EC8479628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3" t="26163" r="6521" b="15863"/>
          <a:stretch/>
        </p:blipFill>
        <p:spPr>
          <a:xfrm>
            <a:off x="6095999" y="0"/>
            <a:ext cx="6096001" cy="6093229"/>
          </a:xfrm>
          <a:prstGeom prst="rect">
            <a:avLst/>
          </a:prstGeom>
        </p:spPr>
      </p:pic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5E45C571-7B59-4E85-AC1B-2590EF4AE0B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" b="26"/>
          <a:stretch>
            <a:fillRect/>
          </a:stretch>
        </p:blipFill>
        <p:spPr/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7D62A93-E680-4809-820F-737C2A29218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GB" sz="2800" dirty="0">
                <a:latin typeface="Aptos" panose="020B0004020202020204" pitchFamily="34" charset="0"/>
              </a:rPr>
              <a:t>HR / Finance / Payroll</a:t>
            </a:r>
            <a:br>
              <a:rPr lang="en-GB" sz="2800" dirty="0">
                <a:latin typeface="Aptos" panose="020B0004020202020204" pitchFamily="34" charset="0"/>
              </a:rPr>
            </a:br>
            <a:br>
              <a:rPr lang="en-GB" sz="2800" dirty="0">
                <a:latin typeface="Aptos" panose="020B0004020202020204" pitchFamily="34" charset="0"/>
              </a:rPr>
            </a:br>
            <a:r>
              <a:rPr lang="en-GB" sz="2800" dirty="0">
                <a:latin typeface="Aptos" panose="020B0004020202020204" pitchFamily="34" charset="0"/>
              </a:rPr>
              <a:t>Suppliers Open Event </a:t>
            </a:r>
            <a:br>
              <a:rPr lang="en-GB" sz="2800" dirty="0">
                <a:latin typeface="Aptos" panose="020B0004020202020204" pitchFamily="34" charset="0"/>
              </a:rPr>
            </a:br>
            <a:br>
              <a:rPr lang="en-GB" sz="2800" dirty="0">
                <a:latin typeface="Aptos" panose="020B0004020202020204" pitchFamily="34" charset="0"/>
              </a:rPr>
            </a:br>
            <a:r>
              <a:rPr lang="en-GB" sz="2800" dirty="0">
                <a:latin typeface="Aptos" panose="020B0004020202020204" pitchFamily="34" charset="0"/>
              </a:rPr>
              <a:t>26/03/26 09:00-09:45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C010A2-1B05-4425-A68D-CB925DF3BA8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/>
              <a:t>Dr Rod Matthews</a:t>
            </a:r>
          </a:p>
          <a:p>
            <a:r>
              <a:rPr lang="en-GB" dirty="0"/>
              <a:t>March 2026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C4A038D-B0AF-429F-AF89-527711CAD0E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8867" y="0"/>
            <a:ext cx="1356040" cy="185775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61E15B4-B7B1-FD45-9191-E0A8DAD52AE8}"/>
              </a:ext>
            </a:extLst>
          </p:cNvPr>
          <p:cNvSpPr/>
          <p:nvPr/>
        </p:nvSpPr>
        <p:spPr>
          <a:xfrm>
            <a:off x="10458866" y="0"/>
            <a:ext cx="1356040" cy="134929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9A0B5F3-B58E-FD38-E850-8569E8B588F7}"/>
              </a:ext>
            </a:extLst>
          </p:cNvPr>
          <p:cNvSpPr txBox="1"/>
          <p:nvPr/>
        </p:nvSpPr>
        <p:spPr>
          <a:xfrm>
            <a:off x="10408091" y="212984"/>
            <a:ext cx="147989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Teaching </a:t>
            </a:r>
          </a:p>
          <a:p>
            <a:pPr algn="ctr"/>
            <a:r>
              <a:rPr lang="en-GB" b="1" dirty="0">
                <a:solidFill>
                  <a:schemeClr val="bg1"/>
                </a:solidFill>
              </a:rPr>
              <a:t>Excellence </a:t>
            </a:r>
          </a:p>
          <a:p>
            <a:pPr algn="ctr"/>
            <a:r>
              <a:rPr lang="en-GB" b="1" dirty="0">
                <a:solidFill>
                  <a:schemeClr val="bg1"/>
                </a:solidFill>
              </a:rPr>
              <a:t>Framework </a:t>
            </a:r>
          </a:p>
        </p:txBody>
      </p:sp>
    </p:spTree>
    <p:extLst>
      <p:ext uri="{BB962C8B-B14F-4D97-AF65-F5344CB8AC3E}">
        <p14:creationId xmlns:p14="http://schemas.microsoft.com/office/powerpoint/2010/main" val="1869576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8F5BAA-F0A0-D087-07FC-BF4466793C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00ACBA-B053-BFC9-1F15-5DECB7E5E7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566077"/>
          </a:xfrm>
        </p:spPr>
        <p:txBody>
          <a:bodyPr>
            <a:normAutofit/>
          </a:bodyPr>
          <a:lstStyle/>
          <a:p>
            <a:r>
              <a:rPr lang="en-GB" sz="2800" dirty="0">
                <a:latin typeface="Aptos" panose="020B0004020202020204" pitchFamily="34" charset="0"/>
              </a:rPr>
              <a:t>Final slide –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C7595C-D92C-1653-EC14-7446455B4265}"/>
              </a:ext>
            </a:extLst>
          </p:cNvPr>
          <p:cNvSpPr txBox="1">
            <a:spLocks/>
          </p:cNvSpPr>
          <p:nvPr/>
        </p:nvSpPr>
        <p:spPr>
          <a:xfrm>
            <a:off x="312235" y="911764"/>
            <a:ext cx="11768254" cy="49091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29475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29475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29475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9475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9475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600" b="1" dirty="0">
                <a:solidFill>
                  <a:schemeClr val="tx1"/>
                </a:solidFill>
                <a:latin typeface="Aptos" panose="020B0004020202020204" pitchFamily="34" charset="0"/>
                <a:ea typeface="Microsoft JhengHei" panose="020B0604030504040204" pitchFamily="34" charset="-120"/>
              </a:rPr>
              <a:t>We want to be your special customer – I can safely say that after nearly 12 years here, there is something special about UoC</a:t>
            </a:r>
          </a:p>
          <a:p>
            <a:pPr marL="0" indent="0">
              <a:buNone/>
            </a:pPr>
            <a:endParaRPr lang="en-GB" sz="1600" b="1" dirty="0">
              <a:solidFill>
                <a:schemeClr val="tx1"/>
              </a:solidFill>
              <a:latin typeface="Aptos" panose="020B0004020202020204" pitchFamily="34" charset="0"/>
              <a:ea typeface="Microsoft JhengHei" panose="020B0604030504040204" pitchFamily="34" charset="-120"/>
            </a:endParaRPr>
          </a:p>
          <a:p>
            <a:pPr marL="0" indent="0">
              <a:buNone/>
            </a:pPr>
            <a:r>
              <a:rPr lang="en-GB" sz="1600" b="1" dirty="0">
                <a:solidFill>
                  <a:schemeClr val="tx1"/>
                </a:solidFill>
                <a:latin typeface="Aptos" panose="020B0004020202020204" pitchFamily="34" charset="0"/>
                <a:ea typeface="Microsoft JhengHei" panose="020B0604030504040204" pitchFamily="34" charset="-120"/>
              </a:rPr>
              <a:t>We have tried to walk a line between flexible, and open – this is not easy </a:t>
            </a:r>
          </a:p>
          <a:p>
            <a:pPr marL="0" indent="0">
              <a:buNone/>
            </a:pPr>
            <a:br>
              <a:rPr lang="en-GB" sz="1600" b="1" dirty="0">
                <a:solidFill>
                  <a:schemeClr val="tx1"/>
                </a:solidFill>
                <a:latin typeface="Aptos" panose="020B0004020202020204" pitchFamily="34" charset="0"/>
                <a:ea typeface="Microsoft JhengHei" panose="020B0604030504040204" pitchFamily="34" charset="-120"/>
              </a:rPr>
            </a:br>
            <a:r>
              <a:rPr lang="en-GB" sz="1600" b="1" dirty="0">
                <a:solidFill>
                  <a:schemeClr val="tx1"/>
                </a:solidFill>
                <a:latin typeface="Aptos" panose="020B0004020202020204" pitchFamily="34" charset="0"/>
                <a:ea typeface="Microsoft JhengHei" panose="020B0604030504040204" pitchFamily="34" charset="-120"/>
              </a:rPr>
              <a:t>We have tried to get answers promptly, and our process has made that data available to all </a:t>
            </a:r>
          </a:p>
          <a:p>
            <a:pPr marL="0" indent="0">
              <a:buNone/>
            </a:pPr>
            <a:endParaRPr lang="en-GB" sz="1600" b="1" dirty="0">
              <a:solidFill>
                <a:schemeClr val="tx1"/>
              </a:solidFill>
              <a:latin typeface="Aptos" panose="020B0004020202020204" pitchFamily="34" charset="0"/>
              <a:ea typeface="Microsoft JhengHei" panose="020B0604030504040204" pitchFamily="34" charset="-120"/>
            </a:endParaRPr>
          </a:p>
          <a:p>
            <a:pPr marL="0" indent="0">
              <a:buNone/>
            </a:pPr>
            <a:r>
              <a:rPr lang="en-GB" sz="1600" b="1" dirty="0">
                <a:solidFill>
                  <a:schemeClr val="tx1"/>
                </a:solidFill>
                <a:latin typeface="Aptos" panose="020B0004020202020204" pitchFamily="34" charset="0"/>
                <a:ea typeface="Microsoft JhengHei" panose="020B0604030504040204" pitchFamily="34" charset="-120"/>
              </a:rPr>
              <a:t>We are conscious that most people are experiencing the PPA 2023 for the first time</a:t>
            </a:r>
          </a:p>
          <a:p>
            <a:pPr marL="0" indent="0">
              <a:buNone/>
            </a:pPr>
            <a:endParaRPr lang="en-GB" sz="1600" b="1" dirty="0">
              <a:solidFill>
                <a:schemeClr val="tx1"/>
              </a:solidFill>
              <a:latin typeface="Aptos" panose="020B0004020202020204" pitchFamily="34" charset="0"/>
              <a:ea typeface="Microsoft JhengHei" panose="020B0604030504040204" pitchFamily="34" charset="-120"/>
            </a:endParaRPr>
          </a:p>
          <a:p>
            <a:pPr marL="0" indent="0">
              <a:buNone/>
            </a:pPr>
            <a:r>
              <a:rPr lang="en-GB" sz="1600" b="1" dirty="0">
                <a:solidFill>
                  <a:schemeClr val="tx1"/>
                </a:solidFill>
                <a:latin typeface="Aptos" panose="020B0004020202020204" pitchFamily="34" charset="0"/>
                <a:ea typeface="Microsoft JhengHei" panose="020B0604030504040204" pitchFamily="34" charset="-120"/>
              </a:rPr>
              <a:t>We feel like we’re under a lot of scrutiny to be open, and nonprescriptive   </a:t>
            </a:r>
          </a:p>
          <a:p>
            <a:pPr marL="0" indent="0">
              <a:buNone/>
            </a:pPr>
            <a:endParaRPr lang="en-GB" sz="1600" b="1" dirty="0">
              <a:solidFill>
                <a:schemeClr val="tx1"/>
              </a:solidFill>
              <a:latin typeface="Aptos" panose="020B0004020202020204" pitchFamily="34" charset="0"/>
              <a:ea typeface="Microsoft JhengHei" panose="020B0604030504040204" pitchFamily="34" charset="-120"/>
            </a:endParaRPr>
          </a:p>
          <a:p>
            <a:pPr marL="0" indent="0">
              <a:buNone/>
            </a:pPr>
            <a:r>
              <a:rPr lang="en-GB" sz="1600" b="1" dirty="0">
                <a:solidFill>
                  <a:schemeClr val="tx1"/>
                </a:solidFill>
                <a:latin typeface="Aptos" panose="020B0004020202020204" pitchFamily="34" charset="0"/>
                <a:ea typeface="Microsoft JhengHei" panose="020B0604030504040204" pitchFamily="34" charset="-120"/>
              </a:rPr>
              <a:t>Assessment will also be open and transparent – no one person’s view can skew results, but equally, I’m aware that averages tend to favour mundane outcomes </a:t>
            </a:r>
          </a:p>
          <a:p>
            <a:pPr marL="0" indent="0">
              <a:buNone/>
            </a:pPr>
            <a:endParaRPr lang="en-GB" sz="1600" b="1" dirty="0">
              <a:solidFill>
                <a:schemeClr val="tx1"/>
              </a:solidFill>
              <a:latin typeface="Aptos" panose="020B0004020202020204" pitchFamily="34" charset="0"/>
              <a:ea typeface="Microsoft JhengHei" panose="020B0604030504040204" pitchFamily="34" charset="-120"/>
            </a:endParaRPr>
          </a:p>
          <a:p>
            <a:pPr marL="0" indent="0">
              <a:buNone/>
            </a:pPr>
            <a:r>
              <a:rPr lang="en-GB" sz="1600" b="1" dirty="0">
                <a:solidFill>
                  <a:schemeClr val="tx1"/>
                </a:solidFill>
                <a:latin typeface="Aptos" panose="020B0004020202020204" pitchFamily="34" charset="0"/>
                <a:ea typeface="Microsoft JhengHei" panose="020B0604030504040204" pitchFamily="34" charset="-120"/>
              </a:rPr>
              <a:t>I do hope you will wish to submit a proposal, and remind you that close of submissions is 10/4 at 12:00 – by email to </a:t>
            </a:r>
            <a:r>
              <a:rPr lang="en-GB" sz="1600" b="1" dirty="0">
                <a:solidFill>
                  <a:schemeClr val="tx1"/>
                </a:solidFill>
                <a:latin typeface="Aptos" panose="020B0004020202020204" pitchFamily="34" charset="0"/>
                <a:ea typeface="Microsoft JhengHei" panose="020B0604030504040204" pitchFamily="34" charset="-120"/>
                <a:hlinkClick r:id="rId2"/>
              </a:rPr>
              <a:t>tenders@chi.ac.uk</a:t>
            </a:r>
            <a:r>
              <a:rPr lang="en-GB" sz="1600" b="1" dirty="0">
                <a:solidFill>
                  <a:schemeClr val="tx1"/>
                </a:solidFill>
                <a:latin typeface="Aptos" panose="020B0004020202020204" pitchFamily="34" charset="0"/>
                <a:ea typeface="Microsoft JhengHei" panose="020B0604030504040204" pitchFamily="34" charset="-120"/>
              </a:rPr>
              <a:t> </a:t>
            </a:r>
          </a:p>
          <a:p>
            <a:pPr marL="0" indent="0">
              <a:buNone/>
            </a:pPr>
            <a:r>
              <a:rPr lang="en-GB" sz="1600" dirty="0">
                <a:solidFill>
                  <a:schemeClr val="tx1"/>
                </a:solidFill>
                <a:latin typeface="Aptos" panose="020B0004020202020204" pitchFamily="34" charset="0"/>
                <a:ea typeface="Microsoft JhengHei" panose="020B0604030504040204" pitchFamily="34" charset="-120"/>
              </a:rPr>
              <a:t>  </a:t>
            </a:r>
          </a:p>
          <a:p>
            <a:pPr marL="0" indent="0">
              <a:buNone/>
            </a:pPr>
            <a:r>
              <a:rPr lang="en-GB" sz="1600" dirty="0">
                <a:solidFill>
                  <a:schemeClr val="tx1"/>
                </a:solidFill>
                <a:latin typeface="Aptos" panose="020B0004020202020204" pitchFamily="34" charset="0"/>
                <a:ea typeface="Microsoft JhengHei" panose="020B0604030504040204" pitchFamily="34" charset="-12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569520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85F64D-9F38-FD7E-5C75-995C968514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35172E3-2B26-B548-F8C1-5C0497C67CE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3" t="26163" r="6521" b="15863"/>
          <a:stretch/>
        </p:blipFill>
        <p:spPr>
          <a:xfrm>
            <a:off x="6095999" y="0"/>
            <a:ext cx="6096001" cy="6093229"/>
          </a:xfrm>
          <a:prstGeom prst="rect">
            <a:avLst/>
          </a:prstGeom>
        </p:spPr>
      </p:pic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F04269F5-37AC-0ADB-FC63-FF3D7B58592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" b="26"/>
          <a:stretch>
            <a:fillRect/>
          </a:stretch>
        </p:blipFill>
        <p:spPr/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D1023DB-D3A6-3166-3D49-9F0ECBEFF23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GB" sz="2800" dirty="0">
                <a:latin typeface="Aptos" panose="020B0004020202020204" pitchFamily="34" charset="0"/>
              </a:rPr>
              <a:t>HR / Finance / Payroll</a:t>
            </a:r>
            <a:br>
              <a:rPr lang="en-GB" sz="2800" dirty="0">
                <a:latin typeface="Aptos" panose="020B0004020202020204" pitchFamily="34" charset="0"/>
              </a:rPr>
            </a:br>
            <a:br>
              <a:rPr lang="en-GB" sz="2800" dirty="0">
                <a:latin typeface="Aptos" panose="020B0004020202020204" pitchFamily="34" charset="0"/>
              </a:rPr>
            </a:br>
            <a:r>
              <a:rPr lang="en-GB" sz="2800" dirty="0">
                <a:latin typeface="Aptos" panose="020B0004020202020204" pitchFamily="34" charset="0"/>
              </a:rPr>
              <a:t>Suppliers Open Event </a:t>
            </a:r>
            <a:br>
              <a:rPr lang="en-GB" sz="2800" dirty="0">
                <a:latin typeface="Aptos" panose="020B0004020202020204" pitchFamily="34" charset="0"/>
              </a:rPr>
            </a:br>
            <a:br>
              <a:rPr lang="en-GB" sz="2800" dirty="0">
                <a:latin typeface="Aptos" panose="020B0004020202020204" pitchFamily="34" charset="0"/>
              </a:rPr>
            </a:br>
            <a:r>
              <a:rPr lang="en-GB" sz="2800" dirty="0">
                <a:latin typeface="Aptos" panose="020B0004020202020204" pitchFamily="34" charset="0"/>
              </a:rPr>
              <a:t>26/03/26 09:00-09:45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F9B0D9-9482-D330-373B-F00FA20E7890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/>
              <a:t>Dr Rod Matthews</a:t>
            </a:r>
          </a:p>
          <a:p>
            <a:r>
              <a:rPr lang="en-GB" dirty="0"/>
              <a:t>March 2026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D9E5402-7BD7-1AD0-F24B-FE097E6E1C1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8867" y="0"/>
            <a:ext cx="1356040" cy="185775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7E35DF4-3911-B36D-A1B6-B94552E63E58}"/>
              </a:ext>
            </a:extLst>
          </p:cNvPr>
          <p:cNvSpPr/>
          <p:nvPr/>
        </p:nvSpPr>
        <p:spPr>
          <a:xfrm>
            <a:off x="10458866" y="0"/>
            <a:ext cx="1356040" cy="134929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CB56D12-2381-7D1A-FB98-F8835C895360}"/>
              </a:ext>
            </a:extLst>
          </p:cNvPr>
          <p:cNvSpPr txBox="1"/>
          <p:nvPr/>
        </p:nvSpPr>
        <p:spPr>
          <a:xfrm>
            <a:off x="10408091" y="212984"/>
            <a:ext cx="147989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Teaching </a:t>
            </a:r>
          </a:p>
          <a:p>
            <a:pPr algn="ctr"/>
            <a:r>
              <a:rPr lang="en-GB" b="1" dirty="0">
                <a:solidFill>
                  <a:schemeClr val="bg1"/>
                </a:solidFill>
              </a:rPr>
              <a:t>Excellence </a:t>
            </a:r>
          </a:p>
          <a:p>
            <a:pPr algn="ctr"/>
            <a:r>
              <a:rPr lang="en-GB" b="1" dirty="0">
                <a:solidFill>
                  <a:schemeClr val="bg1"/>
                </a:solidFill>
              </a:rPr>
              <a:t>Framework </a:t>
            </a:r>
          </a:p>
        </p:txBody>
      </p:sp>
    </p:spTree>
    <p:extLst>
      <p:ext uri="{BB962C8B-B14F-4D97-AF65-F5344CB8AC3E}">
        <p14:creationId xmlns:p14="http://schemas.microsoft.com/office/powerpoint/2010/main" val="36725323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9F3806-61C7-477E-A67B-9269FDBA8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591015"/>
          </a:xfrm>
        </p:spPr>
        <p:txBody>
          <a:bodyPr>
            <a:normAutofit/>
          </a:bodyPr>
          <a:lstStyle/>
          <a:p>
            <a:r>
              <a:rPr lang="en-GB" sz="3200" dirty="0">
                <a:latin typeface="Aptos" panose="020B0004020202020204" pitchFamily="34" charset="0"/>
              </a:rPr>
              <a:t>Our plan for Today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1C571F-88C0-484C-BB2B-92BBB4BE5D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78873" y="1583472"/>
            <a:ext cx="6621966" cy="322270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GB" sz="2000" dirty="0">
                <a:solidFill>
                  <a:schemeClr val="tx1"/>
                </a:solidFill>
                <a:latin typeface="Aptos" panose="020B0004020202020204" pitchFamily="34" charset="0"/>
                <a:ea typeface="Microsoft JhengHei" panose="020B0604030504040204" pitchFamily="34" charset="-120"/>
              </a:rPr>
              <a:t>Welcome</a:t>
            </a:r>
            <a:endParaRPr lang="en-GB" sz="900" dirty="0">
              <a:solidFill>
                <a:schemeClr val="tx1"/>
              </a:solidFill>
              <a:latin typeface="Aptos" panose="020B0004020202020204" pitchFamily="34" charset="0"/>
              <a:ea typeface="Microsoft JhengHei" panose="020B0604030504040204" pitchFamily="34" charset="-12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GB" sz="2000" dirty="0">
                <a:solidFill>
                  <a:schemeClr val="tx1"/>
                </a:solidFill>
                <a:latin typeface="Aptos" panose="020B0004020202020204" pitchFamily="34" charset="0"/>
                <a:ea typeface="Microsoft JhengHei" panose="020B0604030504040204" pitchFamily="34" charset="-120"/>
              </a:rPr>
              <a:t>Questions and Answers retrospective </a:t>
            </a:r>
            <a:endParaRPr lang="en-GB" sz="700" dirty="0">
              <a:solidFill>
                <a:schemeClr val="tx1"/>
              </a:solidFill>
              <a:latin typeface="Aptos" panose="020B0004020202020204" pitchFamily="34" charset="0"/>
              <a:ea typeface="Microsoft JhengHei" panose="020B0604030504040204" pitchFamily="34" charset="-12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GB" sz="2000" dirty="0">
                <a:solidFill>
                  <a:schemeClr val="tx1"/>
                </a:solidFill>
                <a:latin typeface="Aptos" panose="020B0004020202020204" pitchFamily="34" charset="0"/>
                <a:ea typeface="Microsoft JhengHei" panose="020B0604030504040204" pitchFamily="34" charset="-120"/>
              </a:rPr>
              <a:t>Timetable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000" dirty="0">
                <a:solidFill>
                  <a:schemeClr val="tx1"/>
                </a:solidFill>
                <a:latin typeface="Aptos" panose="020B0004020202020204" pitchFamily="34" charset="0"/>
                <a:ea typeface="Microsoft JhengHei" panose="020B0604030504040204" pitchFamily="34" charset="-120"/>
              </a:rPr>
              <a:t>Tender Evaluation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000" dirty="0">
                <a:solidFill>
                  <a:schemeClr val="tx1"/>
                </a:solidFill>
                <a:latin typeface="Aptos" panose="020B0004020202020204" pitchFamily="34" charset="0"/>
                <a:ea typeface="Microsoft JhengHei" panose="020B0604030504040204" pitchFamily="34" charset="-120"/>
              </a:rPr>
              <a:t>Questionnaire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000" dirty="0">
                <a:solidFill>
                  <a:schemeClr val="tx1"/>
                </a:solidFill>
                <a:latin typeface="Aptos" panose="020B0004020202020204" pitchFamily="34" charset="0"/>
                <a:ea typeface="Microsoft JhengHei" panose="020B0604030504040204" pitchFamily="34" charset="-120"/>
              </a:rPr>
              <a:t>Open for further Q&amp;A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000" dirty="0">
                <a:solidFill>
                  <a:schemeClr val="tx1"/>
                </a:solidFill>
                <a:latin typeface="Aptos" panose="020B0004020202020204" pitchFamily="34" charset="0"/>
                <a:ea typeface="Microsoft JhengHei" panose="020B0604030504040204" pitchFamily="34" charset="-120"/>
              </a:rPr>
              <a:t>Final Timetable // Next Steps </a:t>
            </a:r>
          </a:p>
          <a:p>
            <a:pPr marL="0" indent="0">
              <a:buNone/>
            </a:pPr>
            <a:endParaRPr lang="en-GB" sz="2000" dirty="0">
              <a:solidFill>
                <a:schemeClr val="tx1"/>
              </a:solidFill>
              <a:latin typeface="Aptos" panose="020B0004020202020204" pitchFamily="34" charset="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033301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40F52C-4E6E-A210-3094-CD129BC358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8C586-40FD-041A-9D4F-32D70AB907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566077"/>
          </a:xfrm>
        </p:spPr>
        <p:txBody>
          <a:bodyPr>
            <a:normAutofit/>
          </a:bodyPr>
          <a:lstStyle/>
          <a:p>
            <a:r>
              <a:rPr lang="en-GB" sz="2800" dirty="0">
                <a:latin typeface="Aptos" panose="020B0004020202020204" pitchFamily="34" charset="0"/>
              </a:rPr>
              <a:t>Q&amp;As Retrospective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247D0D-3DDD-28D2-7D42-8063F55447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9863" y="997888"/>
            <a:ext cx="10249828" cy="4934561"/>
          </a:xfrm>
        </p:spPr>
        <p:txBody>
          <a:bodyPr>
            <a:noAutofit/>
          </a:bodyPr>
          <a:lstStyle/>
          <a:p>
            <a:r>
              <a:rPr lang="en-GB" sz="2000" dirty="0">
                <a:solidFill>
                  <a:schemeClr val="tx1"/>
                </a:solidFill>
                <a:latin typeface="Aptos" panose="020B0004020202020204" pitchFamily="34" charset="0"/>
                <a:ea typeface="Microsoft JhengHei" panose="020B0604030504040204" pitchFamily="34" charset="-120"/>
              </a:rPr>
              <a:t>Why tender and not just go to frameworks </a:t>
            </a:r>
          </a:p>
          <a:p>
            <a:r>
              <a:rPr lang="en-GB" sz="2000" dirty="0">
                <a:solidFill>
                  <a:schemeClr val="tx1"/>
                </a:solidFill>
                <a:latin typeface="Aptos" panose="020B0004020202020204" pitchFamily="34" charset="0"/>
                <a:ea typeface="Microsoft JhengHei" panose="020B0604030504040204" pitchFamily="34" charset="-120"/>
              </a:rPr>
              <a:t>What is our vision for HR/Finance/Payroll for the longer term </a:t>
            </a:r>
          </a:p>
          <a:p>
            <a:r>
              <a:rPr lang="en-GB" sz="2000" dirty="0">
                <a:solidFill>
                  <a:schemeClr val="tx1"/>
                </a:solidFill>
                <a:latin typeface="Aptos" panose="020B0004020202020204" pitchFamily="34" charset="0"/>
                <a:ea typeface="Microsoft JhengHei" panose="020B0604030504040204" pitchFamily="34" charset="-120"/>
              </a:rPr>
              <a:t>Lots Consortiums, Separates, integrated ERPs etc</a:t>
            </a:r>
          </a:p>
          <a:p>
            <a:r>
              <a:rPr lang="en-GB" sz="2000" dirty="0">
                <a:solidFill>
                  <a:schemeClr val="tx1"/>
                </a:solidFill>
                <a:latin typeface="Aptos" panose="020B0004020202020204" pitchFamily="34" charset="0"/>
                <a:ea typeface="Microsoft JhengHei" panose="020B0604030504040204" pitchFamily="34" charset="-120"/>
              </a:rPr>
              <a:t>Shared Services  </a:t>
            </a:r>
          </a:p>
          <a:p>
            <a:r>
              <a:rPr lang="en-GB" sz="2000" dirty="0">
                <a:solidFill>
                  <a:schemeClr val="tx1"/>
                </a:solidFill>
                <a:latin typeface="Aptos" panose="020B0004020202020204" pitchFamily="34" charset="0"/>
                <a:ea typeface="Microsoft JhengHei" panose="020B0604030504040204" pitchFamily="34" charset="-120"/>
              </a:rPr>
              <a:t>Size of our budget</a:t>
            </a:r>
          </a:p>
          <a:p>
            <a:r>
              <a:rPr lang="en-GB" sz="2000" dirty="0">
                <a:solidFill>
                  <a:schemeClr val="tx1"/>
                </a:solidFill>
                <a:latin typeface="Aptos" panose="020B0004020202020204" pitchFamily="34" charset="0"/>
                <a:ea typeface="Microsoft JhengHei" panose="020B0604030504040204" pitchFamily="34" charset="-120"/>
              </a:rPr>
              <a:t>There was a change in the tables between UK3 and UK4 assessment criteria </a:t>
            </a:r>
          </a:p>
          <a:p>
            <a:r>
              <a:rPr lang="en-GB" sz="2000" dirty="0">
                <a:solidFill>
                  <a:schemeClr val="tx1"/>
                </a:solidFill>
                <a:latin typeface="Aptos" panose="020B0004020202020204" pitchFamily="34" charset="0"/>
                <a:ea typeface="Microsoft JhengHei" panose="020B0604030504040204" pitchFamily="34" charset="-120"/>
              </a:rPr>
              <a:t>There was a change in the apportionment of weighting </a:t>
            </a:r>
          </a:p>
          <a:p>
            <a:r>
              <a:rPr lang="en-GB" sz="2000" dirty="0">
                <a:solidFill>
                  <a:schemeClr val="tx1"/>
                </a:solidFill>
                <a:latin typeface="Aptos" panose="020B0004020202020204" pitchFamily="34" charset="0"/>
                <a:ea typeface="Microsoft JhengHei" panose="020B0604030504040204" pitchFamily="34" charset="-120"/>
              </a:rPr>
              <a:t>Do we have an implementation team </a:t>
            </a:r>
          </a:p>
          <a:p>
            <a:r>
              <a:rPr lang="en-GB" sz="2000" dirty="0">
                <a:solidFill>
                  <a:schemeClr val="tx1"/>
                </a:solidFill>
                <a:latin typeface="Aptos" panose="020B0004020202020204" pitchFamily="34" charset="0"/>
                <a:ea typeface="Microsoft JhengHei" panose="020B0604030504040204" pitchFamily="34" charset="-120"/>
              </a:rPr>
              <a:t>When can we meet on a 1:1 basis </a:t>
            </a:r>
          </a:p>
          <a:p>
            <a:r>
              <a:rPr lang="en-GB" sz="2000" dirty="0">
                <a:solidFill>
                  <a:schemeClr val="tx1"/>
                </a:solidFill>
                <a:latin typeface="Aptos" panose="020B0004020202020204" pitchFamily="34" charset="0"/>
                <a:ea typeface="Microsoft JhengHei" panose="020B0604030504040204" pitchFamily="34" charset="-120"/>
              </a:rPr>
              <a:t>Are there opportunities to phase in the implementation </a:t>
            </a:r>
          </a:p>
          <a:p>
            <a:r>
              <a:rPr lang="en-GB" sz="2000" dirty="0">
                <a:solidFill>
                  <a:schemeClr val="tx1"/>
                </a:solidFill>
                <a:latin typeface="Aptos" panose="020B0004020202020204" pitchFamily="34" charset="0"/>
                <a:ea typeface="Microsoft JhengHei" panose="020B0604030504040204" pitchFamily="34" charset="-120"/>
              </a:rPr>
              <a:t>If so, how do we show like for like costs </a:t>
            </a:r>
          </a:p>
          <a:p>
            <a:r>
              <a:rPr lang="en-GB" sz="2000" dirty="0">
                <a:solidFill>
                  <a:schemeClr val="tx1"/>
                </a:solidFill>
                <a:latin typeface="Aptos" panose="020B0004020202020204" pitchFamily="34" charset="0"/>
                <a:ea typeface="Microsoft JhengHei" panose="020B0604030504040204" pitchFamily="34" charset="-120"/>
              </a:rPr>
              <a:t>Whose Ts and Cs will apply </a:t>
            </a:r>
          </a:p>
          <a:p>
            <a:pPr marL="0" indent="0">
              <a:buNone/>
            </a:pPr>
            <a:r>
              <a:rPr lang="en-GB" sz="2000" dirty="0">
                <a:solidFill>
                  <a:schemeClr val="tx1"/>
                </a:solidFill>
                <a:latin typeface="Aptos" panose="020B0004020202020204" pitchFamily="34" charset="0"/>
                <a:ea typeface="Microsoft JhengHei" panose="020B0604030504040204" pitchFamily="34" charset="-12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8740227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DFD137-19E5-0090-2A65-129F866619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51BF5-0B0D-6015-83F1-96A8549888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566077"/>
          </a:xfrm>
        </p:spPr>
        <p:txBody>
          <a:bodyPr>
            <a:normAutofit/>
          </a:bodyPr>
          <a:lstStyle/>
          <a:p>
            <a:r>
              <a:rPr lang="en-GB" sz="2800" dirty="0">
                <a:latin typeface="Aptos" panose="020B0004020202020204" pitchFamily="34" charset="0"/>
              </a:rPr>
              <a:t>Timetable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F8A26DE-1728-B99E-5656-E34B3BC26A2D}"/>
              </a:ext>
            </a:extLst>
          </p:cNvPr>
          <p:cNvSpPr txBox="1">
            <a:spLocks/>
          </p:cNvSpPr>
          <p:nvPr/>
        </p:nvSpPr>
        <p:spPr>
          <a:xfrm>
            <a:off x="0" y="5177066"/>
            <a:ext cx="11768254" cy="7330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29475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29475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29475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9475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9475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GB" sz="1600" dirty="0">
                <a:solidFill>
                  <a:schemeClr val="tx1"/>
                </a:solidFill>
                <a:latin typeface="Aptos" panose="020B0004020202020204" pitchFamily="34" charset="0"/>
                <a:ea typeface="Cambria" panose="02040503050406030204" pitchFamily="18" charset="0"/>
              </a:rPr>
              <a:t>You: 	Please keep checking the website, </a:t>
            </a:r>
            <a:r>
              <a:rPr lang="en-GB" sz="1600" dirty="0">
                <a:solidFill>
                  <a:schemeClr val="tx1"/>
                </a:solidFill>
                <a:latin typeface="Aptos" panose="020B0004020202020204" pitchFamily="34" charset="0"/>
                <a:ea typeface="Cambria" panose="02040503050406030204" pitchFamily="18" charset="0"/>
                <a:hlinkClick r:id="rId2"/>
              </a:rPr>
              <a:t>https://help.chi.ac.uk/tenders</a:t>
            </a:r>
            <a:r>
              <a:rPr lang="en-GB" sz="1600" dirty="0">
                <a:solidFill>
                  <a:schemeClr val="tx1"/>
                </a:solidFill>
                <a:latin typeface="Aptos" panose="020B0004020202020204" pitchFamily="34" charset="0"/>
                <a:ea typeface="Cambria" panose="02040503050406030204" pitchFamily="18" charset="0"/>
              </a:rPr>
              <a:t> and of course </a:t>
            </a:r>
            <a:r>
              <a:rPr lang="en-GB" sz="1600" dirty="0" err="1">
                <a:solidFill>
                  <a:schemeClr val="tx1"/>
                </a:solidFill>
                <a:latin typeface="Aptos" panose="020B0004020202020204" pitchFamily="34" charset="0"/>
                <a:ea typeface="Cambria" panose="02040503050406030204" pitchFamily="18" charset="0"/>
              </a:rPr>
              <a:t>Contractsfinder</a:t>
            </a:r>
            <a:endParaRPr lang="en-GB" sz="1600" dirty="0">
              <a:solidFill>
                <a:schemeClr val="tx1"/>
              </a:solidFill>
              <a:latin typeface="Aptos" panose="020B0004020202020204" pitchFamily="34" charset="0"/>
              <a:ea typeface="Cambria" panose="020405030504060302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GB" sz="1600" dirty="0">
                <a:solidFill>
                  <a:schemeClr val="tx1"/>
                </a:solidFill>
                <a:latin typeface="Aptos" panose="020B0004020202020204" pitchFamily="34" charset="0"/>
                <a:ea typeface="Cambria" panose="02040503050406030204" pitchFamily="18" charset="0"/>
              </a:rPr>
              <a:t>         	You can submit questions at any time through </a:t>
            </a:r>
            <a:r>
              <a:rPr lang="en-GB" sz="1600" dirty="0">
                <a:solidFill>
                  <a:schemeClr val="tx1"/>
                </a:solidFill>
                <a:latin typeface="Aptos" panose="020B0004020202020204" pitchFamily="34" charset="0"/>
                <a:ea typeface="Cambria" panose="02040503050406030204" pitchFamily="18" charset="0"/>
                <a:hlinkClick r:id="rId3"/>
              </a:rPr>
              <a:t>tenders@chi.ac.uk</a:t>
            </a:r>
            <a:r>
              <a:rPr lang="en-GB" sz="1600" dirty="0">
                <a:solidFill>
                  <a:schemeClr val="tx1"/>
                </a:solidFill>
                <a:latin typeface="Aptos" panose="020B0004020202020204" pitchFamily="34" charset="0"/>
                <a:ea typeface="Cambria" panose="02040503050406030204" pitchFamily="18" charset="0"/>
              </a:rPr>
              <a:t>  - questions can be suggestions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GB" sz="1600" dirty="0">
                <a:solidFill>
                  <a:schemeClr val="tx1"/>
                </a:solidFill>
                <a:latin typeface="Aptos" panose="020B0004020202020204" pitchFamily="34" charset="0"/>
                <a:ea typeface="Cambria" panose="02040503050406030204" pitchFamily="18" charset="0"/>
              </a:rPr>
              <a:t>	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BD21906-F433-3691-BAB8-5E38FBBDC9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7194" y="566077"/>
            <a:ext cx="7845471" cy="4373913"/>
          </a:xfrm>
          <a:prstGeom prst="rect">
            <a:avLst/>
          </a:prstGeom>
        </p:spPr>
      </p:pic>
      <p:sp>
        <p:nvSpPr>
          <p:cNvPr id="15" name="Speech Bubble: Rectangle with Corners Rounded 14">
            <a:extLst>
              <a:ext uri="{FF2B5EF4-FFF2-40B4-BE49-F238E27FC236}">
                <a16:creationId xmlns:a16="http://schemas.microsoft.com/office/drawing/2014/main" id="{E6BE4DD5-D94D-964C-0F5B-9A7E00ECAF81}"/>
              </a:ext>
            </a:extLst>
          </p:cNvPr>
          <p:cNvSpPr/>
          <p:nvPr/>
        </p:nvSpPr>
        <p:spPr>
          <a:xfrm>
            <a:off x="9922665" y="947853"/>
            <a:ext cx="2077194" cy="1326995"/>
          </a:xfrm>
          <a:prstGeom prst="wedgeRoundRectCallout">
            <a:avLst>
              <a:gd name="adj1" fmla="val -84898"/>
              <a:gd name="adj2" fmla="val 94644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I was 2 days late as there was a glitch with F-A-T</a:t>
            </a:r>
          </a:p>
        </p:txBody>
      </p:sp>
    </p:spTree>
    <p:extLst>
      <p:ext uri="{BB962C8B-B14F-4D97-AF65-F5344CB8AC3E}">
        <p14:creationId xmlns:p14="http://schemas.microsoft.com/office/powerpoint/2010/main" val="10897915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1E350D-27CB-F65F-86D2-DDE93A2077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A982A6-8D37-EE49-BEBB-8042025216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566077"/>
          </a:xfrm>
        </p:spPr>
        <p:txBody>
          <a:bodyPr>
            <a:normAutofit/>
          </a:bodyPr>
          <a:lstStyle/>
          <a:p>
            <a:r>
              <a:rPr lang="en-GB" sz="2800" dirty="0">
                <a:latin typeface="Aptos" panose="020B0004020202020204" pitchFamily="34" charset="0"/>
              </a:rPr>
              <a:t>The contextual criteria (as in tender Document) 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D228B3F-7139-4CEB-56CC-D52229F120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948" y="566077"/>
            <a:ext cx="11776102" cy="3587779"/>
          </a:xfrm>
          <a:prstGeom prst="rect">
            <a:avLst/>
          </a:prstGeom>
        </p:spPr>
      </p:pic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4B91FD00-FE40-A02D-F396-AD0981A197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1615585"/>
              </p:ext>
            </p:extLst>
          </p:nvPr>
        </p:nvGraphicFramePr>
        <p:xfrm>
          <a:off x="6590370" y="4304850"/>
          <a:ext cx="4219592" cy="15544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426174">
                  <a:extLst>
                    <a:ext uri="{9D8B030D-6E8A-4147-A177-3AD203B41FA5}">
                      <a16:colId xmlns:a16="http://schemas.microsoft.com/office/drawing/2014/main" val="1866663086"/>
                    </a:ext>
                  </a:extLst>
                </a:gridCol>
                <a:gridCol w="793418">
                  <a:extLst>
                    <a:ext uri="{9D8B030D-6E8A-4147-A177-3AD203B41FA5}">
                      <a16:colId xmlns:a16="http://schemas.microsoft.com/office/drawing/2014/main" val="1301684902"/>
                    </a:ext>
                  </a:extLst>
                </a:gridCol>
              </a:tblGrid>
              <a:tr h="248009">
                <a:tc>
                  <a:txBody>
                    <a:bodyPr/>
                    <a:lstStyle/>
                    <a:p>
                      <a:r>
                        <a:rPr lang="en-GB" sz="1100" b="0" dirty="0">
                          <a:solidFill>
                            <a:schemeClr val="tx1"/>
                          </a:solidFill>
                        </a:rPr>
                        <a:t>Clear Relevant – Adds Vale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7854869"/>
                  </a:ext>
                </a:extLst>
              </a:tr>
              <a:tr h="248009">
                <a:tc>
                  <a:txBody>
                    <a:bodyPr/>
                    <a:lstStyle/>
                    <a:p>
                      <a:r>
                        <a:rPr lang="en-GB" sz="1100" dirty="0"/>
                        <a:t>Clear Relevant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/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02867314"/>
                  </a:ext>
                </a:extLst>
              </a:tr>
              <a:tr h="248009">
                <a:tc>
                  <a:txBody>
                    <a:bodyPr/>
                    <a:lstStyle/>
                    <a:p>
                      <a:r>
                        <a:rPr lang="en-GB" sz="1100" dirty="0"/>
                        <a:t>Acceptable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16855422"/>
                  </a:ext>
                </a:extLst>
              </a:tr>
              <a:tr h="248009">
                <a:tc>
                  <a:txBody>
                    <a:bodyPr/>
                    <a:lstStyle/>
                    <a:p>
                      <a:r>
                        <a:rPr lang="en-GB" sz="1100" dirty="0"/>
                        <a:t>Limited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94238061"/>
                  </a:ext>
                </a:extLst>
              </a:tr>
              <a:tr h="248009">
                <a:tc>
                  <a:txBody>
                    <a:bodyPr/>
                    <a:lstStyle/>
                    <a:p>
                      <a:r>
                        <a:rPr lang="en-GB" sz="1100" dirty="0"/>
                        <a:t>Not Clearly Identified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05811292"/>
                  </a:ext>
                </a:extLst>
              </a:tr>
              <a:tr h="248009">
                <a:tc>
                  <a:txBody>
                    <a:bodyPr/>
                    <a:lstStyle/>
                    <a:p>
                      <a:r>
                        <a:rPr lang="en-GB" sz="1100" dirty="0"/>
                        <a:t>Doesn’t mention / meet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98205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11507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27B282-AA60-6ABE-F1C5-D790829503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AEACC-BC48-2B80-A328-A2621F72B4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566077"/>
          </a:xfrm>
        </p:spPr>
        <p:txBody>
          <a:bodyPr>
            <a:normAutofit/>
          </a:bodyPr>
          <a:lstStyle/>
          <a:p>
            <a:r>
              <a:rPr lang="en-GB" sz="2800" dirty="0">
                <a:latin typeface="Aptos" panose="020B0004020202020204" pitchFamily="34" charset="0"/>
              </a:rPr>
              <a:t>The Core Assessments (as in tender document)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AE21005-6AFD-0302-1C67-BADEB12B9E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7305" y="566077"/>
            <a:ext cx="9331250" cy="5506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0100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382033-2B57-3411-C96B-B98D31C8FA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2FC659-5996-45CF-45B1-75D4E02D9D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566077"/>
          </a:xfrm>
        </p:spPr>
        <p:txBody>
          <a:bodyPr>
            <a:normAutofit/>
          </a:bodyPr>
          <a:lstStyle/>
          <a:p>
            <a:r>
              <a:rPr lang="en-GB" sz="2800" dirty="0">
                <a:latin typeface="Aptos" panose="020B0004020202020204" pitchFamily="34" charset="0"/>
              </a:rPr>
              <a:t>How? – Our Approach to Evaluating Tenders – including a summarisation chart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EC30865-EADD-9CDD-4B15-3235DB3017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2487" y="994568"/>
            <a:ext cx="9418482" cy="452528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B0C700F-5FA1-A142-0D8B-4E07B5FC6181}"/>
              </a:ext>
            </a:extLst>
          </p:cNvPr>
          <p:cNvSpPr/>
          <p:nvPr/>
        </p:nvSpPr>
        <p:spPr>
          <a:xfrm>
            <a:off x="1445940" y="1326995"/>
            <a:ext cx="237894" cy="330076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31233EF-7EE4-7B3F-C0BD-0496FC1F4767}"/>
              </a:ext>
            </a:extLst>
          </p:cNvPr>
          <p:cNvSpPr txBox="1"/>
          <p:nvPr/>
        </p:nvSpPr>
        <p:spPr>
          <a:xfrm>
            <a:off x="1361031" y="1338146"/>
            <a:ext cx="4683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solidFill>
                  <a:schemeClr val="bg1">
                    <a:lumMod val="65000"/>
                  </a:schemeClr>
                </a:solidFill>
              </a:rPr>
              <a:t>100</a:t>
            </a:r>
          </a:p>
        </p:txBody>
      </p:sp>
    </p:spTree>
    <p:extLst>
      <p:ext uri="{BB962C8B-B14F-4D97-AF65-F5344CB8AC3E}">
        <p14:creationId xmlns:p14="http://schemas.microsoft.com/office/powerpoint/2010/main" val="32356734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22FC93-79B6-6DC2-F4D3-20FCF90212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2D4E0A-44AD-B6F7-C2F4-04D8BAAED5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566077"/>
          </a:xfrm>
        </p:spPr>
        <p:txBody>
          <a:bodyPr>
            <a:normAutofit/>
          </a:bodyPr>
          <a:lstStyle/>
          <a:p>
            <a:r>
              <a:rPr lang="en-GB" sz="2800" dirty="0">
                <a:latin typeface="Aptos" panose="020B0004020202020204" pitchFamily="34" charset="0"/>
              </a:rPr>
              <a:t>Please help us -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9CE7664-5338-F9AD-9844-A492D9A788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6795" y="676464"/>
            <a:ext cx="8500860" cy="4887994"/>
          </a:xfrm>
          <a:prstGeom prst="rect">
            <a:avLst/>
          </a:prstGeom>
        </p:spPr>
      </p:pic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099A02A4-3B25-0DF3-0F10-F60815563234}"/>
              </a:ext>
            </a:extLst>
          </p:cNvPr>
          <p:cNvSpPr/>
          <p:nvPr/>
        </p:nvSpPr>
        <p:spPr>
          <a:xfrm>
            <a:off x="9922665" y="947853"/>
            <a:ext cx="2077194" cy="1326995"/>
          </a:xfrm>
          <a:prstGeom prst="wedgeRoundRectCallout">
            <a:avLst>
              <a:gd name="adj1" fmla="val -84898"/>
              <a:gd name="adj2" fmla="val 94644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Ok, so there is no limitation / word count – but... </a:t>
            </a:r>
          </a:p>
        </p:txBody>
      </p:sp>
    </p:spTree>
    <p:extLst>
      <p:ext uri="{BB962C8B-B14F-4D97-AF65-F5344CB8AC3E}">
        <p14:creationId xmlns:p14="http://schemas.microsoft.com/office/powerpoint/2010/main" val="39455057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ADC02C-FCA5-2F0E-42CB-184A437E89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6378F8-7A52-07A8-1237-DC9A292AE0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566077"/>
          </a:xfrm>
        </p:spPr>
        <p:txBody>
          <a:bodyPr>
            <a:normAutofit/>
          </a:bodyPr>
          <a:lstStyle/>
          <a:p>
            <a:r>
              <a:rPr lang="en-GB" sz="2800" dirty="0">
                <a:latin typeface="Aptos" panose="020B0004020202020204" pitchFamily="34" charset="0"/>
              </a:rPr>
              <a:t>Further Q&amp;A  – 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1708499-CBFF-0C7B-69C7-8937843B1C5A}"/>
              </a:ext>
            </a:extLst>
          </p:cNvPr>
          <p:cNvSpPr txBox="1">
            <a:spLocks/>
          </p:cNvSpPr>
          <p:nvPr/>
        </p:nvSpPr>
        <p:spPr>
          <a:xfrm>
            <a:off x="0" y="5177066"/>
            <a:ext cx="11768254" cy="7330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29475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29475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29475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9475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9475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GB" sz="1600" dirty="0">
                <a:solidFill>
                  <a:schemeClr val="tx1"/>
                </a:solidFill>
                <a:latin typeface="Aptos" panose="020B0004020202020204" pitchFamily="34" charset="0"/>
                <a:ea typeface="Cambria" panose="02040503050406030204" pitchFamily="18" charset="0"/>
              </a:rPr>
              <a:t>You: 	Please keep checking the website, </a:t>
            </a:r>
            <a:r>
              <a:rPr lang="en-GB" sz="1600" dirty="0">
                <a:solidFill>
                  <a:schemeClr val="tx1"/>
                </a:solidFill>
                <a:latin typeface="Aptos" panose="020B0004020202020204" pitchFamily="34" charset="0"/>
                <a:ea typeface="Cambria" panose="02040503050406030204" pitchFamily="18" charset="0"/>
                <a:hlinkClick r:id="rId2"/>
              </a:rPr>
              <a:t>https://help.chi.ac.uk/tenders</a:t>
            </a:r>
            <a:r>
              <a:rPr lang="en-GB" sz="1600" dirty="0">
                <a:solidFill>
                  <a:schemeClr val="tx1"/>
                </a:solidFill>
                <a:latin typeface="Aptos" panose="020B0004020202020204" pitchFamily="34" charset="0"/>
                <a:ea typeface="Cambria" panose="02040503050406030204" pitchFamily="18" charset="0"/>
              </a:rPr>
              <a:t> and of course </a:t>
            </a:r>
            <a:r>
              <a:rPr lang="en-GB" sz="1600" dirty="0" err="1">
                <a:solidFill>
                  <a:schemeClr val="tx1"/>
                </a:solidFill>
                <a:latin typeface="Aptos" panose="020B0004020202020204" pitchFamily="34" charset="0"/>
                <a:ea typeface="Cambria" panose="02040503050406030204" pitchFamily="18" charset="0"/>
              </a:rPr>
              <a:t>Contractsfinder</a:t>
            </a:r>
            <a:endParaRPr lang="en-GB" sz="1600" dirty="0">
              <a:solidFill>
                <a:schemeClr val="tx1"/>
              </a:solidFill>
              <a:latin typeface="Aptos" panose="020B0004020202020204" pitchFamily="34" charset="0"/>
              <a:ea typeface="Cambria" panose="020405030504060302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GB" sz="1600" dirty="0">
                <a:solidFill>
                  <a:schemeClr val="tx1"/>
                </a:solidFill>
                <a:latin typeface="Aptos" panose="020B0004020202020204" pitchFamily="34" charset="0"/>
                <a:ea typeface="Cambria" panose="02040503050406030204" pitchFamily="18" charset="0"/>
              </a:rPr>
              <a:t>         	You can submit questions at any time through </a:t>
            </a:r>
            <a:r>
              <a:rPr lang="en-GB" sz="1600" dirty="0">
                <a:solidFill>
                  <a:schemeClr val="tx1"/>
                </a:solidFill>
                <a:latin typeface="Aptos" panose="020B0004020202020204" pitchFamily="34" charset="0"/>
                <a:ea typeface="Cambria" panose="02040503050406030204" pitchFamily="18" charset="0"/>
                <a:hlinkClick r:id="rId3"/>
              </a:rPr>
              <a:t>tenders@chi.ac.uk</a:t>
            </a:r>
            <a:r>
              <a:rPr lang="en-GB" sz="1600" dirty="0">
                <a:solidFill>
                  <a:schemeClr val="tx1"/>
                </a:solidFill>
                <a:latin typeface="Aptos" panose="020B0004020202020204" pitchFamily="34" charset="0"/>
                <a:ea typeface="Cambria" panose="02040503050406030204" pitchFamily="18" charset="0"/>
              </a:rPr>
              <a:t>  - questions can be suggestions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GB" sz="1600" dirty="0">
                <a:solidFill>
                  <a:schemeClr val="tx1"/>
                </a:solidFill>
                <a:latin typeface="Aptos" panose="020B0004020202020204" pitchFamily="34" charset="0"/>
                <a:ea typeface="Cambria" panose="02040503050406030204" pitchFamily="18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42076607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University of Chichester">
      <a:dk1>
        <a:srgbClr val="000000"/>
      </a:dk1>
      <a:lt1>
        <a:sysClr val="window" lastClr="FFFFFF"/>
      </a:lt1>
      <a:dk2>
        <a:srgbClr val="000000"/>
      </a:dk2>
      <a:lt2>
        <a:srgbClr val="FFFFFF"/>
      </a:lt2>
      <a:accent1>
        <a:srgbClr val="00314F"/>
      </a:accent1>
      <a:accent2>
        <a:srgbClr val="859DAA"/>
      </a:accent2>
      <a:accent3>
        <a:srgbClr val="BAB177"/>
      </a:accent3>
      <a:accent4>
        <a:srgbClr val="EF4223"/>
      </a:accent4>
      <a:accent5>
        <a:srgbClr val="177E8D"/>
      </a:accent5>
      <a:accent6>
        <a:srgbClr val="8575AD"/>
      </a:accent6>
      <a:hlink>
        <a:srgbClr val="47C0B7"/>
      </a:hlink>
      <a:folHlink>
        <a:srgbClr val="BAB17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2333A7B3F936A4D8E97AE5C00E75EFC" ma:contentTypeVersion="3" ma:contentTypeDescription="Create a new document." ma:contentTypeScope="" ma:versionID="16e7a8f15c23d045b1189afc9bb168ab">
  <xsd:schema xmlns:xsd="http://www.w3.org/2001/XMLSchema" xmlns:xs="http://www.w3.org/2001/XMLSchema" xmlns:p="http://schemas.microsoft.com/office/2006/metadata/properties" xmlns:ns2="74f9779e-8a17-4fe1-993d-2755bc9a3104" targetNamespace="http://schemas.microsoft.com/office/2006/metadata/properties" ma:root="true" ma:fieldsID="a76356b8ac64e0161e8ca70b7bdf6816" ns2:_="">
    <xsd:import namespace="74f9779e-8a17-4fe1-993d-2755bc9a310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f9779e-8a17-4fe1-993d-2755bc9a310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A992D20-DB7F-40BB-A883-89B94EBC612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7082C42-6AE1-4582-BA07-A49143247AC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4f9779e-8a17-4fe1-993d-2755bc9a310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FFA95A7-8156-4248-8000-850B3F6BA3CE}">
  <ds:schemaRefs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e120cfc8-b7df-4bce-b978-c48299ac3b31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6112</TotalTime>
  <Words>536</Words>
  <Application>Microsoft Office PowerPoint</Application>
  <PresentationFormat>Widescreen</PresentationFormat>
  <Paragraphs>88</Paragraphs>
  <Slides>11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Aptos</vt:lpstr>
      <vt:lpstr>Arial</vt:lpstr>
      <vt:lpstr>Calibri</vt:lpstr>
      <vt:lpstr>Calisto MT</vt:lpstr>
      <vt:lpstr>Gill Sans MT</vt:lpstr>
      <vt:lpstr>Gill Sans MT Std Book</vt:lpstr>
      <vt:lpstr>Optima</vt:lpstr>
      <vt:lpstr>Wingdings</vt:lpstr>
      <vt:lpstr>Office Theme</vt:lpstr>
      <vt:lpstr>HR / Finance / Payroll  Suppliers Open Event   26/03/26 09:00-09:45 </vt:lpstr>
      <vt:lpstr>Our plan for Today</vt:lpstr>
      <vt:lpstr>Q&amp;As Retrospective  </vt:lpstr>
      <vt:lpstr>Timetable</vt:lpstr>
      <vt:lpstr>The contextual criteria (as in tender Document)  </vt:lpstr>
      <vt:lpstr>The Core Assessments (as in tender document) </vt:lpstr>
      <vt:lpstr>How? – Our Approach to Evaluating Tenders – including a summarisation chart</vt:lpstr>
      <vt:lpstr>Please help us -  </vt:lpstr>
      <vt:lpstr>Further Q&amp;A  – </vt:lpstr>
      <vt:lpstr>Final slide – </vt:lpstr>
      <vt:lpstr>HR / Finance / Payroll  Suppliers Open Event   26/03/26 09:00-09:45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Why Choose Chichester</dc:title>
  <dc:creator>Sandra Whitehurst</dc:creator>
  <cp:lastModifiedBy>Rod Matthews</cp:lastModifiedBy>
  <cp:revision>190</cp:revision>
  <dcterms:created xsi:type="dcterms:W3CDTF">2019-08-06T08:32:48Z</dcterms:created>
  <dcterms:modified xsi:type="dcterms:W3CDTF">2026-03-26T09:54:21Z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0x010100D2333A7B3F936A4D8E97AE5C00E75EFC</vt:lpwstr>
  </property>
</Properties>
</file>