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86" r:id="rId5"/>
    <p:sldId id="299" r:id="rId6"/>
    <p:sldId id="330" r:id="rId7"/>
    <p:sldId id="335" r:id="rId8"/>
    <p:sldId id="331" r:id="rId9"/>
    <p:sldId id="338" r:id="rId10"/>
    <p:sldId id="336" r:id="rId11"/>
    <p:sldId id="341" r:id="rId12"/>
    <p:sldId id="334" r:id="rId13"/>
    <p:sldId id="340" r:id="rId14"/>
    <p:sldId id="33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z Hall" initials="RH" lastIdx="2" clrIdx="0">
    <p:extLst>
      <p:ext uri="{19B8F6BF-5375-455C-9EA6-DF929625EA0E}">
        <p15:presenceInfo xmlns:p15="http://schemas.microsoft.com/office/powerpoint/2012/main" userId="Roz Ha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4F"/>
    <a:srgbClr val="8575AD"/>
    <a:srgbClr val="857577"/>
    <a:srgbClr val="85754F"/>
    <a:srgbClr val="294754"/>
    <a:srgbClr val="BAB177"/>
    <a:srgbClr val="BAB1FF"/>
    <a:srgbClr val="BA75FF"/>
    <a:srgbClr val="629F82"/>
    <a:srgbClr val="5C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7" autoAdjust="0"/>
    <p:restoredTop sz="87995" autoAdjust="0"/>
  </p:normalViewPr>
  <p:slideViewPr>
    <p:cSldViewPr snapToGrid="0">
      <p:cViewPr varScale="1">
        <p:scale>
          <a:sx n="86" d="100"/>
          <a:sy n="86" d="100"/>
        </p:scale>
        <p:origin x="1734" y="300"/>
      </p:cViewPr>
      <p:guideLst/>
    </p:cSldViewPr>
  </p:slideViewPr>
  <p:outlineViewPr>
    <p:cViewPr>
      <p:scale>
        <a:sx n="33" d="100"/>
        <a:sy n="33" d="100"/>
      </p:scale>
      <p:origin x="0" y="-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3A6C67E-CC46-4952-8350-34AE98EF78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2BF042-2D69-42DE-89F6-B091B1A8B45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47401-ADF6-4075-A0A3-BCC8444D149D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1E55CF-CC3B-42C6-8390-05B964F7E0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46408-BB00-4FF6-AF04-5575E57587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C82DC-5A4B-440A-8D70-23A899FC7F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035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D1769-9684-4B05-AADB-1F69FD68EDB5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E39A2-E1A3-4608-B5B4-242164DCBF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06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Welcomes </a:t>
            </a:r>
          </a:p>
          <a:p>
            <a:r>
              <a:rPr lang="en-GB" dirty="0"/>
              <a:t>Informal</a:t>
            </a:r>
          </a:p>
          <a:p>
            <a:r>
              <a:rPr lang="en-GB" dirty="0"/>
              <a:t>Ask questions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4E39A2-E1A3-4608-B5B4-242164DCBF4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054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you paint too far outside the lines, we may not understand the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4E39A2-E1A3-4608-B5B4-242164DCBF4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095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ED055-8413-8803-6210-F25151CB1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58C8D9-A126-05F2-5669-7D5906A75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617121-E62F-6623-C5FA-A2B899EF2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Welcomes </a:t>
            </a:r>
          </a:p>
          <a:p>
            <a:r>
              <a:rPr lang="en-GB" dirty="0"/>
              <a:t>Informal</a:t>
            </a:r>
          </a:p>
          <a:p>
            <a:r>
              <a:rPr lang="en-GB" dirty="0"/>
              <a:t>Ask questions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8A77D-65DF-113F-47C0-BAAC9CD40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4E39A2-E1A3-4608-B5B4-242164DCBF4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12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and image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194889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s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3FD14-D188-4AC3-A98B-5E5C2F0AE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01" y="423949"/>
            <a:ext cx="4746369" cy="1375959"/>
          </a:xfrm>
        </p:spPr>
        <p:txBody>
          <a:bodyPr anchor="t">
            <a:normAutofit/>
          </a:bodyPr>
          <a:lstStyle>
            <a:lvl1pPr>
              <a:defRPr sz="4000"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EDD78D-9DCB-4AA5-8996-591359999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96B4F4-0558-4C66-891B-6FC0D9DE5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402" y="2002902"/>
            <a:ext cx="4746368" cy="383283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0EB3E-5E77-48C9-B3CB-14C33AC8C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22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3FD14-D188-4AC3-A98B-5E5C2F0AE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0550" y="714896"/>
            <a:ext cx="5552699" cy="1359130"/>
          </a:xfrm>
        </p:spPr>
        <p:txBody>
          <a:bodyPr anchor="t">
            <a:normAutofit/>
          </a:bodyPr>
          <a:lstStyle>
            <a:lvl1pPr>
              <a:defRPr sz="4000"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EDD78D-9DCB-4AA5-8996-591359999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1890" y="714896"/>
            <a:ext cx="4818611" cy="486294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96B4F4-0558-4C66-891B-6FC0D9DE5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10551" y="2244437"/>
            <a:ext cx="5552698" cy="333340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0EB3E-5E77-48C9-B3CB-14C33AC8C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180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D30949-A260-404F-B545-22D06A333C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95100"/>
          </a:xfrm>
        </p:spPr>
        <p:txBody>
          <a:bodyPr vert="eaVert" anchor="t"/>
          <a:lstStyle>
            <a:lvl1pPr>
              <a:defRPr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7C5D10-A3CE-47A7-88EE-ED36BA9E2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95100"/>
          </a:xfrm>
        </p:spPr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36910-B71D-4933-BDA0-04AD5526F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10312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F8DC1522-342F-47E4-9CF7-D7732B4FB87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071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usiness Sch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0085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2468587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reative Indust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8545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638709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AF9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30119496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Engineering, Computing and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5A4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1473614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ine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C85C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14186472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Human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222C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11814889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nserv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B10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4205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listo MT" panose="02040603050505030304" pitchFamily="18" charset="0"/>
                <a:ea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38467-0F19-45A6-9418-2F149E1C48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82538"/>
            <a:ext cx="9144000" cy="15752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5623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sychology, Criminology and Couns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766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3053667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Thea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7BA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585488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Education, Social and Life Sc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004E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2035112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port, Nursing and Allied Heal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2C5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3416877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rofessional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D0B8F-8BF1-4E3C-9229-3F012A63AB04}"/>
              </a:ext>
            </a:extLst>
          </p:cNvPr>
          <p:cNvSpPr/>
          <p:nvPr userDrawn="1"/>
        </p:nvSpPr>
        <p:spPr>
          <a:xfrm>
            <a:off x="0" y="0"/>
            <a:ext cx="6096000" cy="6088492"/>
          </a:xfrm>
          <a:prstGeom prst="rect">
            <a:avLst/>
          </a:prstGeom>
          <a:solidFill>
            <a:srgbClr val="007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BDC48F-E98D-4D81-92F4-00FFC08E38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018" y="769508"/>
            <a:ext cx="4765963" cy="2988543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Department Presentation title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EE133-B177-4CFC-8E1E-D9FE0D9D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F1BBD0-CBA6-4BBD-9AD4-A2F1DF30C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093229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4E60E03-8C1D-4CDB-823D-EFE5137E7B0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5017" y="3898668"/>
            <a:ext cx="4765963" cy="19703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 and Date</a:t>
            </a:r>
          </a:p>
        </p:txBody>
      </p:sp>
    </p:spTree>
    <p:extLst>
      <p:ext uri="{BB962C8B-B14F-4D97-AF65-F5344CB8AC3E}">
        <p14:creationId xmlns:p14="http://schemas.microsoft.com/office/powerpoint/2010/main" val="899453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15024-9FC8-450E-AD4D-592E11ECF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46D19-A94A-4E1C-869C-A9537C147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429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17F65-3426-4F70-A841-5625DBBCC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44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D66F1-0EF4-427B-A506-71AA86E26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sto MT" panose="02040603050505030304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90E29-9D21-4EA1-9EDC-834D29028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21628"/>
            <a:ext cx="10515600" cy="102246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CA874-A269-4FDD-88B4-A938C8093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59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C375E-6CB5-4BBF-B99E-F8FF77981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8C0B0-9AEF-4AFD-BB0E-89044BD434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346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667F8A-AFD3-4608-8A97-CB14D1005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346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2B1526-EDB3-4D08-A158-2212E26A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3205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3D735-47E3-404D-AF75-AB02FD80B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8907E-BB0A-4B17-B37E-963102973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12175"/>
            <a:ext cx="5157787" cy="6929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  <a:latin typeface="Calisto MT" panose="0204060305050503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C555DE-3311-40CE-8E5B-BBD8A2400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43447"/>
            <a:ext cx="5157787" cy="3325091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4E8F89-5C8F-483F-97B5-121E0CBAA6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12175"/>
            <a:ext cx="5183188" cy="6929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  <a:latin typeface="Calisto MT" panose="020406030505050303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2F3AB0-7DD9-4317-BF9A-48E0FFB32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43447"/>
            <a:ext cx="5183188" cy="3325091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E205E9-C1E8-4479-81CB-F91E065C3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22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D02AA-EA54-4ABD-A668-B4180128A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194012-4178-4EB7-90B2-AA1E15894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88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762AA6-0BFE-415E-91D5-D5EF071A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51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ADB13-3611-4614-B1D7-D6540A244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29730"/>
            <a:ext cx="5145376" cy="1327669"/>
          </a:xfrm>
        </p:spPr>
        <p:txBody>
          <a:bodyPr anchor="t">
            <a:normAutofit/>
          </a:bodyPr>
          <a:lstStyle>
            <a:lvl1pPr>
              <a:defRPr sz="4000">
                <a:latin typeface="Calisto MT" panose="020406030505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866A7-AB52-4932-A27F-92341D197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5615" y="729731"/>
            <a:ext cx="5046028" cy="4873625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84D5A-B621-4E40-B0FA-2C41D4D76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11184"/>
            <a:ext cx="5145376" cy="339217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B4935-62B3-44A4-A4CA-190330B7F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C1522-342F-47E4-9CF7-D7732B4FB8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907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051688-8BC6-4365-9059-C2903A01E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40639-DF12-4B59-A4EB-96EE5F00A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6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06743-5CF4-4CA1-B18E-3D4C94F0C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962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F8DC1522-342F-47E4-9CF7-D7732B4FB87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E92F3B2-C875-4272-BD25-73FF21D6C528}"/>
              </a:ext>
            </a:extLst>
          </p:cNvPr>
          <p:cNvSpPr txBox="1">
            <a:spLocks/>
          </p:cNvSpPr>
          <p:nvPr userDrawn="1"/>
        </p:nvSpPr>
        <p:spPr>
          <a:xfrm>
            <a:off x="7508486" y="6308517"/>
            <a:ext cx="2951357" cy="3162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bg1"/>
                </a:solidFill>
                <a:latin typeface="Gill Sans MT" panose="020B0502020104020203" pitchFamily="34" charset="77"/>
              </a:rPr>
              <a:t>chi.ac.uk   |   #chiuni   |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D3CC8E-EBF9-4853-AE74-5D0A9EBB69A1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436" y="6396473"/>
            <a:ext cx="1351500" cy="1595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D20B28-7868-4BDF-AFC6-5038AA94FC7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0846"/>
            <a:ext cx="12252164" cy="77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2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73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Optim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94754"/>
          </a:solidFill>
          <a:latin typeface="Gill Sans MT Std Book" panose="020B0502020104020203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94754"/>
          </a:solidFill>
          <a:latin typeface="Gill Sans MT Std Book" panose="020B0502020104020203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94754"/>
          </a:solidFill>
          <a:latin typeface="Gill Sans MT Std Book" panose="020B0502020104020203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94754"/>
          </a:solidFill>
          <a:latin typeface="Gill Sans MT Std Book" panose="020B0502020104020203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94754"/>
          </a:solidFill>
          <a:latin typeface="Gill Sans MT Std Book" panose="020B0502020104020203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tenders@chi.ac.uk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tenders@chi.ac.uk" TargetMode="External"/><Relationship Id="rId2" Type="http://schemas.openxmlformats.org/officeDocument/2006/relationships/hyperlink" Target="https://help.chi.ac.uk/tenders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enders@chi.ac.uk" TargetMode="External"/><Relationship Id="rId2" Type="http://schemas.openxmlformats.org/officeDocument/2006/relationships/hyperlink" Target="https://help.chi.ac.uk/tenders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C9B3FC-52F9-43D9-A5A2-B2EC847962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3" t="26163" r="6521" b="15863"/>
          <a:stretch/>
        </p:blipFill>
        <p:spPr>
          <a:xfrm>
            <a:off x="6095999" y="0"/>
            <a:ext cx="6096001" cy="6093229"/>
          </a:xfrm>
          <a:prstGeom prst="rect">
            <a:avLst/>
          </a:prstGeo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E45C571-7B59-4E85-AC1B-2590EF4AE0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D62A93-E680-4809-820F-737C2A2921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HR / Finance / Payroll</a:t>
            </a:r>
            <a:br>
              <a:rPr lang="en-GB" sz="2800" dirty="0">
                <a:latin typeface="Aptos" panose="020B0004020202020204" pitchFamily="34" charset="0"/>
              </a:rPr>
            </a:br>
            <a:br>
              <a:rPr lang="en-GB" sz="2800" dirty="0">
                <a:latin typeface="Aptos" panose="020B0004020202020204" pitchFamily="34" charset="0"/>
              </a:rPr>
            </a:br>
            <a:r>
              <a:rPr lang="en-GB" sz="2800" dirty="0">
                <a:latin typeface="Aptos" panose="020B0004020202020204" pitchFamily="34" charset="0"/>
              </a:rPr>
              <a:t>Suppliers Open Event </a:t>
            </a:r>
            <a:br>
              <a:rPr lang="en-GB" sz="2800" dirty="0">
                <a:latin typeface="Aptos" panose="020B0004020202020204" pitchFamily="34" charset="0"/>
              </a:rPr>
            </a:br>
            <a:br>
              <a:rPr lang="en-GB" sz="2800" dirty="0">
                <a:latin typeface="Aptos" panose="020B0004020202020204" pitchFamily="34" charset="0"/>
              </a:rPr>
            </a:br>
            <a:r>
              <a:rPr lang="en-GB" sz="2800" dirty="0">
                <a:latin typeface="Aptos" panose="020B0004020202020204" pitchFamily="34" charset="0"/>
              </a:rPr>
              <a:t>26/03/26 09:00-09:45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010A2-1B05-4425-A68D-CB925DF3BA8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Dr Rod Matthews</a:t>
            </a:r>
          </a:p>
          <a:p>
            <a:r>
              <a:rPr lang="en-GB" dirty="0"/>
              <a:t>March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4A038D-B0AF-429F-AF89-527711CAD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867" y="0"/>
            <a:ext cx="1356040" cy="18577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1E15B4-B7B1-FD45-9191-E0A8DAD52AE8}"/>
              </a:ext>
            </a:extLst>
          </p:cNvPr>
          <p:cNvSpPr/>
          <p:nvPr/>
        </p:nvSpPr>
        <p:spPr>
          <a:xfrm>
            <a:off x="10458866" y="0"/>
            <a:ext cx="1356040" cy="13492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A0B5F3-B58E-FD38-E850-8569E8B588F7}"/>
              </a:ext>
            </a:extLst>
          </p:cNvPr>
          <p:cNvSpPr txBox="1"/>
          <p:nvPr/>
        </p:nvSpPr>
        <p:spPr>
          <a:xfrm>
            <a:off x="10408091" y="212984"/>
            <a:ext cx="14798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Teaching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Excellence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Framework </a:t>
            </a:r>
          </a:p>
        </p:txBody>
      </p:sp>
    </p:spTree>
    <p:extLst>
      <p:ext uri="{BB962C8B-B14F-4D97-AF65-F5344CB8AC3E}">
        <p14:creationId xmlns:p14="http://schemas.microsoft.com/office/powerpoint/2010/main" val="186957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F5BAA-F0A0-D087-07FC-BF4466793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0ACBA-B053-BFC9-1F15-5DECB7E5E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Final slide –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7595C-D92C-1653-EC14-7446455B4265}"/>
              </a:ext>
            </a:extLst>
          </p:cNvPr>
          <p:cNvSpPr txBox="1">
            <a:spLocks/>
          </p:cNvSpPr>
          <p:nvPr/>
        </p:nvSpPr>
        <p:spPr>
          <a:xfrm>
            <a:off x="312235" y="911764"/>
            <a:ext cx="11768254" cy="49091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We want to be your special customer – I can safely say that after nearly 12 years here, there is something special about UoC</a:t>
            </a:r>
          </a:p>
          <a:p>
            <a:pPr marL="0" indent="0">
              <a:buNone/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We have tried to walk a line between flexible, and open – this is not easy </a:t>
            </a:r>
          </a:p>
          <a:p>
            <a:pPr marL="0" indent="0">
              <a:buNone/>
            </a:pPr>
            <a:b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</a:b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We have tried to get answers promptly, and our process has made that data available to all </a:t>
            </a:r>
          </a:p>
          <a:p>
            <a:pPr marL="0" indent="0">
              <a:buNone/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We are conscious that most people are experiencing the PPA 2023 for the first time</a:t>
            </a:r>
          </a:p>
          <a:p>
            <a:pPr marL="0" indent="0">
              <a:buNone/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We feel like we’re under a lot of scrutiny to be open, and nonprescriptive   </a:t>
            </a:r>
          </a:p>
          <a:p>
            <a:pPr marL="0" indent="0">
              <a:buNone/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Assessment will also be open and transparent – no one person’s view can skew results, but equally, I’m aware that averages tend to favour mundane outcomes </a:t>
            </a:r>
          </a:p>
          <a:p>
            <a:pPr marL="0" indent="0">
              <a:buNone/>
            </a:pPr>
            <a:endParaRPr lang="en-GB" sz="1600" b="1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I do hope you will wish to submit a proposal, and remind you that close of submissions is 10/4 at 12:00 – by email to 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  <a:hlinkClick r:id="rId2"/>
              </a:rPr>
              <a:t>tenders@chi.ac.uk</a:t>
            </a:r>
            <a:r>
              <a:rPr lang="en-GB" sz="1600" b="1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 </a:t>
            </a:r>
          </a:p>
          <a:p>
            <a:pPr marL="0" indent="0"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  </a:t>
            </a:r>
          </a:p>
          <a:p>
            <a:pPr marL="0" indent="0"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6952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5F64D-9F38-FD7E-5C75-995C96851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5172E3-2B26-B548-F8C1-5C0497C67C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3" t="26163" r="6521" b="15863"/>
          <a:stretch/>
        </p:blipFill>
        <p:spPr>
          <a:xfrm>
            <a:off x="6095999" y="0"/>
            <a:ext cx="6096001" cy="6093229"/>
          </a:xfrm>
          <a:prstGeom prst="rect">
            <a:avLst/>
          </a:prstGeo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04269F5-37AC-0ADB-FC63-FF3D7B58592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1023DB-D3A6-3166-3D49-9F0ECBEFF2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HR / Finance / Payroll</a:t>
            </a:r>
            <a:br>
              <a:rPr lang="en-GB" sz="2800" dirty="0">
                <a:latin typeface="Aptos" panose="020B0004020202020204" pitchFamily="34" charset="0"/>
              </a:rPr>
            </a:br>
            <a:br>
              <a:rPr lang="en-GB" sz="2800" dirty="0">
                <a:latin typeface="Aptos" panose="020B0004020202020204" pitchFamily="34" charset="0"/>
              </a:rPr>
            </a:br>
            <a:r>
              <a:rPr lang="en-GB" sz="2800" dirty="0">
                <a:latin typeface="Aptos" panose="020B0004020202020204" pitchFamily="34" charset="0"/>
              </a:rPr>
              <a:t>Suppliers Open Event </a:t>
            </a:r>
            <a:br>
              <a:rPr lang="en-GB" sz="2800" dirty="0">
                <a:latin typeface="Aptos" panose="020B0004020202020204" pitchFamily="34" charset="0"/>
              </a:rPr>
            </a:br>
            <a:br>
              <a:rPr lang="en-GB" sz="2800" dirty="0">
                <a:latin typeface="Aptos" panose="020B0004020202020204" pitchFamily="34" charset="0"/>
              </a:rPr>
            </a:br>
            <a:r>
              <a:rPr lang="en-GB" sz="2800" dirty="0">
                <a:latin typeface="Aptos" panose="020B0004020202020204" pitchFamily="34" charset="0"/>
              </a:rPr>
              <a:t>26/03/26 09:00-09:45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F9B0D9-9482-D330-373B-F00FA20E789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Dr Rod Matthews</a:t>
            </a:r>
          </a:p>
          <a:p>
            <a:r>
              <a:rPr lang="en-GB" dirty="0"/>
              <a:t>March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9E5402-7BD7-1AD0-F24B-FE097E6E1C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867" y="0"/>
            <a:ext cx="1356040" cy="18577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7E35DF4-3911-B36D-A1B6-B94552E63E58}"/>
              </a:ext>
            </a:extLst>
          </p:cNvPr>
          <p:cNvSpPr/>
          <p:nvPr/>
        </p:nvSpPr>
        <p:spPr>
          <a:xfrm>
            <a:off x="10458866" y="0"/>
            <a:ext cx="1356040" cy="134929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B56D12-2381-7D1A-FB98-F8835C895360}"/>
              </a:ext>
            </a:extLst>
          </p:cNvPr>
          <p:cNvSpPr txBox="1"/>
          <p:nvPr/>
        </p:nvSpPr>
        <p:spPr>
          <a:xfrm>
            <a:off x="10408091" y="212984"/>
            <a:ext cx="14798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Teaching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Excellence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Framework </a:t>
            </a:r>
          </a:p>
        </p:txBody>
      </p:sp>
    </p:spTree>
    <p:extLst>
      <p:ext uri="{BB962C8B-B14F-4D97-AF65-F5344CB8AC3E}">
        <p14:creationId xmlns:p14="http://schemas.microsoft.com/office/powerpoint/2010/main" val="3672532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F3806-61C7-477E-A67B-9269FDBA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91015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Our plan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C571F-88C0-484C-BB2B-92BBB4BE5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873" y="1583472"/>
            <a:ext cx="6621966" cy="32227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Welcome</a:t>
            </a:r>
            <a:endParaRPr lang="en-GB" sz="900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Questions and Answers retrospective </a:t>
            </a:r>
            <a:endParaRPr lang="en-GB" sz="700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Timetable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Tender Evaluation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Questionnaire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Open for further Q&amp;A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Final Timetable // Next Steps </a:t>
            </a:r>
          </a:p>
          <a:p>
            <a:pPr marL="0" indent="0">
              <a:buNone/>
            </a:pPr>
            <a:endParaRPr lang="en-GB" sz="2000" dirty="0">
              <a:solidFill>
                <a:schemeClr val="tx1"/>
              </a:solidFill>
              <a:latin typeface="Aptos" panose="020B0004020202020204" pitchFamily="34" charset="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333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0F52C-4E6E-A210-3094-CD129BC35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8C586-40FD-041A-9D4F-32D70AB90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Q&amp;As Retrospective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47D0D-3DDD-28D2-7D42-8063F5544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63" y="997888"/>
            <a:ext cx="10249828" cy="4934561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Why tender and not just go to frameworks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What is our vision for HR/Finance/Payroll for the longer term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Lots Consortiums, Separates, integrated ERPs etc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Shared Services 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Size of our budget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There was a change in the tables between UK3 and UK4 assessment criteria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There was a change in the apportionment of weighting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Do we have an implementation team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When can we meet on a 1:1 basis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Are there opportunities to phase in the implementation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If so, how do we show like for like costs </a:t>
            </a:r>
          </a:p>
          <a:p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Whose Ts and Cs will apply 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tx1"/>
                </a:solidFill>
                <a:latin typeface="Aptos" panose="020B0004020202020204" pitchFamily="34" charset="0"/>
                <a:ea typeface="Microsoft JhengHei" panose="020B0604030504040204" pitchFamily="34" charset="-12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7402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FD137-19E5-0090-2A65-129F86661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1BF5-0B0D-6015-83F1-96A854988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Timetable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8A26DE-1728-B99E-5656-E34B3BC26A2D}"/>
              </a:ext>
            </a:extLst>
          </p:cNvPr>
          <p:cNvSpPr txBox="1">
            <a:spLocks/>
          </p:cNvSpPr>
          <p:nvPr/>
        </p:nvSpPr>
        <p:spPr>
          <a:xfrm>
            <a:off x="0" y="5177066"/>
            <a:ext cx="11768254" cy="733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You: 	Please keep checking the website,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  <a:hlinkClick r:id="rId2"/>
              </a:rPr>
              <a:t>https://help.chi.ac.uk/tenders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 and of course </a:t>
            </a:r>
            <a:r>
              <a:rPr lang="en-GB" sz="1600" dirty="0" err="1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Contractsfinder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  <a:ea typeface="Cambria" panose="0204050305040603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         	You can submit questions at any time through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  <a:hlinkClick r:id="rId3"/>
              </a:rPr>
              <a:t>tenders@chi.ac.uk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  - questions can be suggestions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	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D21906-F433-3691-BAB8-5E38FBBDC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7194" y="566077"/>
            <a:ext cx="7845471" cy="4373913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E6BE4DD5-D94D-964C-0F5B-9A7E00ECAF81}"/>
              </a:ext>
            </a:extLst>
          </p:cNvPr>
          <p:cNvSpPr/>
          <p:nvPr/>
        </p:nvSpPr>
        <p:spPr>
          <a:xfrm>
            <a:off x="9922665" y="947853"/>
            <a:ext cx="2077194" cy="1326995"/>
          </a:xfrm>
          <a:prstGeom prst="wedgeRoundRectCallout">
            <a:avLst>
              <a:gd name="adj1" fmla="val -84898"/>
              <a:gd name="adj2" fmla="val 9464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was 2 days late as there was a glitch with F-A-T</a:t>
            </a:r>
          </a:p>
        </p:txBody>
      </p:sp>
    </p:spTree>
    <p:extLst>
      <p:ext uri="{BB962C8B-B14F-4D97-AF65-F5344CB8AC3E}">
        <p14:creationId xmlns:p14="http://schemas.microsoft.com/office/powerpoint/2010/main" val="108979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E350D-27CB-F65F-86D2-DDE93A207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982A6-8D37-EE49-BEBB-804202521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The contextual criteria (as in tender Document)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228B3F-7139-4CEB-56CC-D52229F12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48" y="566077"/>
            <a:ext cx="11776102" cy="358777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B91FD00-FE40-A02D-F396-AD0981A19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615585"/>
              </p:ext>
            </p:extLst>
          </p:nvPr>
        </p:nvGraphicFramePr>
        <p:xfrm>
          <a:off x="6590370" y="4304850"/>
          <a:ext cx="4219592" cy="1554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26174">
                  <a:extLst>
                    <a:ext uri="{9D8B030D-6E8A-4147-A177-3AD203B41FA5}">
                      <a16:colId xmlns:a16="http://schemas.microsoft.com/office/drawing/2014/main" val="1866663086"/>
                    </a:ext>
                  </a:extLst>
                </a:gridCol>
                <a:gridCol w="793418">
                  <a:extLst>
                    <a:ext uri="{9D8B030D-6E8A-4147-A177-3AD203B41FA5}">
                      <a16:colId xmlns:a16="http://schemas.microsoft.com/office/drawing/2014/main" val="1301684902"/>
                    </a:ext>
                  </a:extLst>
                </a:gridCol>
              </a:tblGrid>
              <a:tr h="248009"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Clear Relevant – Adds Vale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854869"/>
                  </a:ext>
                </a:extLst>
              </a:tr>
              <a:tr h="248009">
                <a:tc>
                  <a:txBody>
                    <a:bodyPr/>
                    <a:lstStyle/>
                    <a:p>
                      <a:r>
                        <a:rPr lang="en-GB" sz="1100" dirty="0"/>
                        <a:t>Clear Relevant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867314"/>
                  </a:ext>
                </a:extLst>
              </a:tr>
              <a:tr h="248009">
                <a:tc>
                  <a:txBody>
                    <a:bodyPr/>
                    <a:lstStyle/>
                    <a:p>
                      <a:r>
                        <a:rPr lang="en-GB" sz="1100" dirty="0"/>
                        <a:t>Acceptable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855422"/>
                  </a:ext>
                </a:extLst>
              </a:tr>
              <a:tr h="248009">
                <a:tc>
                  <a:txBody>
                    <a:bodyPr/>
                    <a:lstStyle/>
                    <a:p>
                      <a:r>
                        <a:rPr lang="en-GB" sz="1100" dirty="0"/>
                        <a:t>Limited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4238061"/>
                  </a:ext>
                </a:extLst>
              </a:tr>
              <a:tr h="248009">
                <a:tc>
                  <a:txBody>
                    <a:bodyPr/>
                    <a:lstStyle/>
                    <a:p>
                      <a:r>
                        <a:rPr lang="en-GB" sz="1100" dirty="0"/>
                        <a:t>Not Clearly Identified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5811292"/>
                  </a:ext>
                </a:extLst>
              </a:tr>
              <a:tr h="248009">
                <a:tc>
                  <a:txBody>
                    <a:bodyPr/>
                    <a:lstStyle/>
                    <a:p>
                      <a:r>
                        <a:rPr lang="en-GB" sz="1100" dirty="0"/>
                        <a:t>Doesn’t mention / meet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820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150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7B282-AA60-6ABE-F1C5-D79082950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AEACC-BC48-2B80-A328-A2621F72B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The Core Assessments (as in tender document)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E21005-6AFD-0302-1C67-BADEB12B9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05" y="566077"/>
            <a:ext cx="9331250" cy="550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1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82033-2B57-3411-C96B-B98D31C8F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FC659-5996-45CF-45B1-75D4E02D9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How? – Our Approach to Evaluating Tenders – including a summarisation chart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C30865-EADD-9CDD-4B15-3235DB301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487" y="994568"/>
            <a:ext cx="9418482" cy="452528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B0C700F-5FA1-A142-0D8B-4E07B5FC6181}"/>
              </a:ext>
            </a:extLst>
          </p:cNvPr>
          <p:cNvSpPr/>
          <p:nvPr/>
        </p:nvSpPr>
        <p:spPr>
          <a:xfrm>
            <a:off x="1445940" y="1326995"/>
            <a:ext cx="237894" cy="33007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1233EF-7EE4-7B3F-C0BD-0496FC1F4767}"/>
              </a:ext>
            </a:extLst>
          </p:cNvPr>
          <p:cNvSpPr txBox="1"/>
          <p:nvPr/>
        </p:nvSpPr>
        <p:spPr>
          <a:xfrm>
            <a:off x="1361031" y="1338146"/>
            <a:ext cx="4683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>
                    <a:lumMod val="65000"/>
                  </a:schemeClr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235673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2FC93-79B6-6DC2-F4D3-20FCF9021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D4E0A-44AD-B6F7-C2F4-04D8BAAED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Please help us -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E7664-5338-F9AD-9844-A492D9A78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795" y="676464"/>
            <a:ext cx="8500860" cy="4887994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099A02A4-3B25-0DF3-0F10-F60815563234}"/>
              </a:ext>
            </a:extLst>
          </p:cNvPr>
          <p:cNvSpPr/>
          <p:nvPr/>
        </p:nvSpPr>
        <p:spPr>
          <a:xfrm>
            <a:off x="9922665" y="947853"/>
            <a:ext cx="2077194" cy="1326995"/>
          </a:xfrm>
          <a:prstGeom prst="wedgeRoundRectCallout">
            <a:avLst>
              <a:gd name="adj1" fmla="val -84898"/>
              <a:gd name="adj2" fmla="val 9464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Ok, so there is no limitation / word count – but... </a:t>
            </a:r>
          </a:p>
        </p:txBody>
      </p:sp>
    </p:spTree>
    <p:extLst>
      <p:ext uri="{BB962C8B-B14F-4D97-AF65-F5344CB8AC3E}">
        <p14:creationId xmlns:p14="http://schemas.microsoft.com/office/powerpoint/2010/main" val="3945505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DC02C-FCA5-2F0E-42CB-184A437E8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378F8-7A52-07A8-1237-DC9A292A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56607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ptos" panose="020B0004020202020204" pitchFamily="34" charset="0"/>
              </a:rPr>
              <a:t>Further Q&amp;A  –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1708499-CBFF-0C7B-69C7-8937843B1C5A}"/>
              </a:ext>
            </a:extLst>
          </p:cNvPr>
          <p:cNvSpPr txBox="1">
            <a:spLocks/>
          </p:cNvSpPr>
          <p:nvPr/>
        </p:nvSpPr>
        <p:spPr>
          <a:xfrm>
            <a:off x="0" y="5177066"/>
            <a:ext cx="11768254" cy="733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94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You: 	Please keep checking the website,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  <a:hlinkClick r:id="rId2"/>
              </a:rPr>
              <a:t>https://help.chi.ac.uk/tenders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 and of course </a:t>
            </a:r>
            <a:r>
              <a:rPr lang="en-GB" sz="1600" dirty="0" err="1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Contractsfinder</a:t>
            </a:r>
            <a:endParaRPr lang="en-GB" sz="1600" dirty="0">
              <a:solidFill>
                <a:schemeClr val="tx1"/>
              </a:solidFill>
              <a:latin typeface="Aptos" panose="020B0004020202020204" pitchFamily="34" charset="0"/>
              <a:ea typeface="Cambria" panose="020405030504060302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         	You can submit questions at any time through 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  <a:hlinkClick r:id="rId3"/>
              </a:rPr>
              <a:t>tenders@chi.ac.uk</a:t>
            </a: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  - questions can be suggestions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600" dirty="0">
                <a:solidFill>
                  <a:schemeClr val="tx1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07660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versity of Chichester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00314F"/>
      </a:accent1>
      <a:accent2>
        <a:srgbClr val="859DAA"/>
      </a:accent2>
      <a:accent3>
        <a:srgbClr val="BAB177"/>
      </a:accent3>
      <a:accent4>
        <a:srgbClr val="EF4223"/>
      </a:accent4>
      <a:accent5>
        <a:srgbClr val="177E8D"/>
      </a:accent5>
      <a:accent6>
        <a:srgbClr val="8575AD"/>
      </a:accent6>
      <a:hlink>
        <a:srgbClr val="47C0B7"/>
      </a:hlink>
      <a:folHlink>
        <a:srgbClr val="BAB17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333A7B3F936A4D8E97AE5C00E75EFC" ma:contentTypeVersion="3" ma:contentTypeDescription="Create a new document." ma:contentTypeScope="" ma:versionID="16e7a8f15c23d045b1189afc9bb168ab">
  <xsd:schema xmlns:xsd="http://www.w3.org/2001/XMLSchema" xmlns:xs="http://www.w3.org/2001/XMLSchema" xmlns:p="http://schemas.microsoft.com/office/2006/metadata/properties" xmlns:ns2="74f9779e-8a17-4fe1-993d-2755bc9a3104" targetNamespace="http://schemas.microsoft.com/office/2006/metadata/properties" ma:root="true" ma:fieldsID="a76356b8ac64e0161e8ca70b7bdf6816" ns2:_="">
    <xsd:import namespace="74f9779e-8a17-4fe1-993d-2755bc9a31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9779e-8a17-4fe1-993d-2755bc9a31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992D20-DB7F-40BB-A883-89B94EBC61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082C42-6AE1-4582-BA07-A49143247A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f9779e-8a17-4fe1-993d-2755bc9a31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FA95A7-8156-4248-8000-850B3F6BA3CE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e120cfc8-b7df-4bce-b978-c48299ac3b3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6112</TotalTime>
  <Words>536</Words>
  <Application>Microsoft Office PowerPoint</Application>
  <PresentationFormat>Widescreen</PresentationFormat>
  <Paragraphs>88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Aptos</vt:lpstr>
      <vt:lpstr>Arial</vt:lpstr>
      <vt:lpstr>Calibri</vt:lpstr>
      <vt:lpstr>Calisto MT</vt:lpstr>
      <vt:lpstr>Gill Sans MT</vt:lpstr>
      <vt:lpstr>Gill Sans MT Std Book</vt:lpstr>
      <vt:lpstr>Optima</vt:lpstr>
      <vt:lpstr>Wingdings</vt:lpstr>
      <vt:lpstr>Office Theme</vt:lpstr>
      <vt:lpstr>HR / Finance / Payroll  Suppliers Open Event   26/03/26 09:00-09:45 </vt:lpstr>
      <vt:lpstr>Our plan for Today</vt:lpstr>
      <vt:lpstr>Q&amp;As Retrospective  </vt:lpstr>
      <vt:lpstr>Timetable</vt:lpstr>
      <vt:lpstr>The contextual criteria (as in tender Document)  </vt:lpstr>
      <vt:lpstr>The Core Assessments (as in tender document) </vt:lpstr>
      <vt:lpstr>How? – Our Approach to Evaluating Tenders – including a summarisation chart</vt:lpstr>
      <vt:lpstr>Please help us -  </vt:lpstr>
      <vt:lpstr>Further Q&amp;A  – </vt:lpstr>
      <vt:lpstr>Final slide – </vt:lpstr>
      <vt:lpstr>HR / Finance / Payroll  Suppliers Open Event   26/03/26 09:00-09:45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Choose Chichester</dc:title>
  <dc:creator>Sandra Whitehurst</dc:creator>
  <cp:lastModifiedBy>Rod Matthews</cp:lastModifiedBy>
  <cp:revision>190</cp:revision>
  <dcterms:created xsi:type="dcterms:W3CDTF">2019-08-06T08:32:48Z</dcterms:created>
  <dcterms:modified xsi:type="dcterms:W3CDTF">2026-03-26T09:54:21Z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0x010100D2333A7B3F936A4D8E97AE5C00E75EFC</vt:lpwstr>
  </property>
</Properties>
</file>